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99300" cy="10234613"/>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14" autoAdjust="0"/>
  </p:normalViewPr>
  <p:slideViewPr>
    <p:cSldViewPr>
      <p:cViewPr>
        <p:scale>
          <a:sx n="70" d="100"/>
          <a:sy n="70" d="100"/>
        </p:scale>
        <p:origin x="-3144" y="2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038"/>
            <a:ext cx="5829300" cy="1960562"/>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AD0FE050-D76E-44D5-82C3-4C672B407D2A}"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CC31A0DC-D696-49BE-9586-19ADCF5E73E7}"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886325" y="812800"/>
            <a:ext cx="1457325" cy="7315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14350" y="812800"/>
            <a:ext cx="4219575" cy="7315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B250F7A8-D5E5-45B4-BFF6-920150C44BAF}"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79C4055C-5932-46CC-B097-9E3D374567AC}"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338" y="5875338"/>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1CEDDF2-05BF-442F-B3D5-BDAF3B750606}"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139870C2-2E50-4C06-8AD6-9CF2308346F4}"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235B64ED-9BEA-4EB0-A5DE-BC94108EA11D}"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DFED1D8A-AE1D-458B-94A1-FEE9D8E2EC55}"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17BB0799-9916-4E79-83A3-4D47D79CB629}"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3538"/>
            <a:ext cx="2255838"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7FE1533-2FB9-432F-8E52-C76A693A3ADB}"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613" y="6400800"/>
            <a:ext cx="4114800" cy="755650"/>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40F8CAA8-68E6-4C1F-8887-98EA2D1B962B}"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B9C419F-5D75-41A7-8C24-78051DCD2714}"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Excel_97-2003____1.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Office_Word_97_-_2003___4.doc"/><Relationship Id="rId5" Type="http://schemas.openxmlformats.org/officeDocument/2006/relationships/oleObject" Target="../embeddings/Microsoft_Office_Word_97_-_2003___3.doc"/><Relationship Id="rId4" Type="http://schemas.openxmlformats.org/officeDocument/2006/relationships/oleObject" Target="../embeddings/Microsoft_Office_Excel_97-2003____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4724400" y="5281613"/>
            <a:ext cx="2017713" cy="3489325"/>
          </a:xfrm>
          <a:prstGeom prst="rect">
            <a:avLst/>
          </a:prstGeom>
          <a:noFill/>
          <a:ln w="9525">
            <a:noFill/>
            <a:miter lim="800000"/>
            <a:headEnd/>
            <a:tailEnd/>
          </a:ln>
          <a:effectLst/>
        </p:spPr>
        <p:txBody>
          <a:bodyPr>
            <a:spAutoFit/>
          </a:bodyPr>
          <a:lstStyle/>
          <a:p>
            <a:pPr marL="180975" indent="-180975">
              <a:spcBef>
                <a:spcPct val="50000"/>
              </a:spcBef>
            </a:pPr>
            <a:r>
              <a:rPr lang="en-US" altLang="zh-TW" sz="800" b="1">
                <a:effectLst>
                  <a:outerShdw blurRad="38100" dist="38100" dir="2700000" algn="tl">
                    <a:srgbClr val="C0C0C0"/>
                  </a:outerShdw>
                </a:effectLst>
                <a:latin typeface="Arial" charset="0"/>
              </a:rPr>
              <a:t>Conclusions</a:t>
            </a:r>
            <a:endParaRPr lang="en-GB" altLang="zh-TW" sz="800" b="1">
              <a:effectLst>
                <a:outerShdw blurRad="38100" dist="38100" dir="2700000" algn="tl">
                  <a:srgbClr val="C0C0C0"/>
                </a:outerShdw>
              </a:effectLst>
              <a:latin typeface="Arial" charset="0"/>
            </a:endParaRPr>
          </a:p>
          <a:p>
            <a:pPr marL="180975" indent="-180975" algn="just">
              <a:spcBef>
                <a:spcPct val="30000"/>
              </a:spcBef>
              <a:buFont typeface="Wingdings" pitchFamily="2" charset="2"/>
              <a:buChar char="v"/>
            </a:pPr>
            <a:r>
              <a:rPr lang="en-US" altLang="zh-TW" sz="800">
                <a:latin typeface="Arial" charset="0"/>
              </a:rPr>
              <a:t>The yearly production has increased with the United States producing 49% the articles followed by Germany with a 12% contribution.</a:t>
            </a:r>
          </a:p>
          <a:p>
            <a:pPr marL="180975" indent="-180975" algn="just">
              <a:spcBef>
                <a:spcPct val="30000"/>
              </a:spcBef>
              <a:buFont typeface="Wingdings" pitchFamily="2" charset="2"/>
              <a:buChar char="v"/>
            </a:pPr>
            <a:r>
              <a:rPr lang="en-US" altLang="zh-TW" sz="800">
                <a:latin typeface="Arial" charset="0"/>
              </a:rPr>
              <a:t>English remains the dominant language.</a:t>
            </a:r>
          </a:p>
          <a:p>
            <a:pPr marL="180975" indent="-180975" algn="just">
              <a:spcBef>
                <a:spcPct val="30000"/>
              </a:spcBef>
              <a:buFont typeface="Wingdings" pitchFamily="2" charset="2"/>
              <a:buChar char="v"/>
            </a:pPr>
            <a:r>
              <a:rPr lang="en-US" altLang="zh-TW" sz="800">
                <a:latin typeface="Arial" charset="0"/>
              </a:rPr>
              <a:t>The three most productive corresponding countries were the US, Germany, and UK.</a:t>
            </a:r>
          </a:p>
          <a:p>
            <a:pPr marL="180975" indent="-180975" algn="just">
              <a:spcBef>
                <a:spcPct val="30000"/>
              </a:spcBef>
              <a:buFont typeface="Wingdings" pitchFamily="2" charset="2"/>
              <a:buChar char="v"/>
            </a:pPr>
            <a:r>
              <a:rPr lang="en-US" altLang="zh-TW" sz="800">
                <a:latin typeface="Arial" charset="0"/>
              </a:rPr>
              <a:t>The University of Cincinnati at US produced most corresponding institute articles, followed by the National Institute of Occupational Health at Denmark, and National Taiwan University.</a:t>
            </a:r>
          </a:p>
          <a:p>
            <a:pPr marL="180975" indent="-180975" algn="just">
              <a:spcBef>
                <a:spcPct val="30000"/>
              </a:spcBef>
              <a:buFont typeface="Wingdings" pitchFamily="2" charset="2"/>
              <a:buChar char="v"/>
            </a:pPr>
            <a:r>
              <a:rPr lang="en-US" altLang="zh-TW" sz="800">
                <a:latin typeface="Arial" charset="0"/>
              </a:rPr>
              <a:t>The US was the most frequent partner accounting for comprising 26% of the international collaborative publications followed by the Germany, and Canada.</a:t>
            </a:r>
          </a:p>
          <a:p>
            <a:pPr marL="180975" indent="-180975" algn="just">
              <a:spcBef>
                <a:spcPct val="30000"/>
              </a:spcBef>
              <a:buFont typeface="Wingdings" pitchFamily="2" charset="2"/>
              <a:buChar char="v"/>
            </a:pPr>
            <a:r>
              <a:rPr lang="en-US" altLang="zh-TW" sz="800">
                <a:latin typeface="Arial" charset="0"/>
              </a:rPr>
              <a:t>The most frequently used author keyword in bioaerosol research was ‘fungi’ and followed by ‘bacteria’, ‘endotoxin’, ‘occupational exposure’, and ‘indoor air quality’.</a:t>
            </a:r>
          </a:p>
        </p:txBody>
      </p:sp>
      <p:sp>
        <p:nvSpPr>
          <p:cNvPr id="2059" name="Text Box 11"/>
          <p:cNvSpPr txBox="1">
            <a:spLocks noChangeArrowheads="1"/>
          </p:cNvSpPr>
          <p:nvPr/>
        </p:nvSpPr>
        <p:spPr bwMode="auto">
          <a:xfrm>
            <a:off x="0" y="228600"/>
            <a:ext cx="6858000" cy="1201738"/>
          </a:xfrm>
          <a:prstGeom prst="rect">
            <a:avLst/>
          </a:prstGeom>
          <a:noFill/>
          <a:ln w="9525">
            <a:noFill/>
            <a:miter lim="800000"/>
            <a:headEnd/>
            <a:tailEnd/>
          </a:ln>
          <a:effectLst/>
        </p:spPr>
        <p:txBody>
          <a:bodyPr>
            <a:spAutoFit/>
          </a:bodyPr>
          <a:lstStyle/>
          <a:p>
            <a:pPr algn="ctr">
              <a:lnSpc>
                <a:spcPct val="80000"/>
              </a:lnSpc>
              <a:spcBef>
                <a:spcPct val="20000"/>
              </a:spcBef>
            </a:pPr>
            <a:r>
              <a:rPr lang="en-US" altLang="zh-TW" sz="1600">
                <a:latin typeface="Arial" charset="0"/>
              </a:rPr>
              <a:t>Bibliometric Analysis of Publications of Bioaerosol Research in the SCI</a:t>
            </a:r>
          </a:p>
          <a:p>
            <a:pPr algn="ctr">
              <a:lnSpc>
                <a:spcPct val="80000"/>
              </a:lnSpc>
              <a:spcBef>
                <a:spcPct val="20000"/>
              </a:spcBef>
            </a:pPr>
            <a:r>
              <a:rPr lang="en-US" altLang="zh-TW" sz="1000">
                <a:latin typeface="Arial" charset="0"/>
              </a:rPr>
              <a:t>Wen-Yueh Hung</a:t>
            </a:r>
            <a:r>
              <a:rPr lang="en-US" altLang="zh-TW" sz="1000" baseline="30000">
                <a:latin typeface="Arial" charset="0"/>
              </a:rPr>
              <a:t>1</a:t>
            </a:r>
            <a:r>
              <a:rPr lang="en-US" altLang="zh-TW" sz="1000">
                <a:latin typeface="Arial" charset="0"/>
              </a:rPr>
              <a:t>, Ming-Huang Wang</a:t>
            </a:r>
            <a:r>
              <a:rPr lang="en-US" altLang="zh-TW" sz="1000" baseline="30000">
                <a:latin typeface="Arial" charset="0"/>
              </a:rPr>
              <a:t>2</a:t>
            </a:r>
            <a:r>
              <a:rPr lang="en-US" altLang="zh-TW" sz="1000">
                <a:latin typeface="Arial" charset="0"/>
              </a:rPr>
              <a:t>, Wen-Ta Chiu</a:t>
            </a:r>
            <a:r>
              <a:rPr lang="en-US" altLang="zh-TW" sz="1000" baseline="30000">
                <a:latin typeface="Arial" charset="0"/>
              </a:rPr>
              <a:t>3</a:t>
            </a:r>
            <a:r>
              <a:rPr lang="en-US" altLang="zh-TW" sz="1000">
                <a:latin typeface="Arial" charset="0"/>
              </a:rPr>
              <a:t>, Chun-Nia Lee</a:t>
            </a:r>
            <a:r>
              <a:rPr lang="en-US" altLang="zh-TW" sz="1000" baseline="30000">
                <a:latin typeface="Arial" charset="0"/>
              </a:rPr>
              <a:t>4</a:t>
            </a:r>
            <a:r>
              <a:rPr lang="en-US" altLang="zh-TW" sz="1000">
                <a:latin typeface="Arial" charset="0"/>
              </a:rPr>
              <a:t> and </a:t>
            </a:r>
            <a:r>
              <a:rPr lang="en-US" altLang="zh-TW" sz="1000" u="sng">
                <a:latin typeface="Arial" charset="0"/>
              </a:rPr>
              <a:t>Yuh-Shan Ho</a:t>
            </a:r>
            <a:r>
              <a:rPr lang="en-US" altLang="zh-TW" sz="1000" baseline="30000">
                <a:latin typeface="Arial" charset="0"/>
              </a:rPr>
              <a:t>5</a:t>
            </a:r>
          </a:p>
          <a:p>
            <a:pPr algn="ctr"/>
            <a:r>
              <a:rPr lang="en-US" altLang="zh-TW" sz="1000" baseline="30000">
                <a:latin typeface="Arial" charset="0"/>
              </a:rPr>
              <a:t>1</a:t>
            </a:r>
            <a:r>
              <a:rPr lang="en-US" altLang="zh-TW" sz="1000">
                <a:latin typeface="Arial" charset="0"/>
              </a:rPr>
              <a:t>Department of Internal Medicine, Taipei Medical University - Wan-Fang Hospital, Taipei, Taiwan</a:t>
            </a:r>
          </a:p>
          <a:p>
            <a:pPr algn="ctr"/>
            <a:r>
              <a:rPr lang="en-US" altLang="zh-TW" sz="1000" baseline="30000">
                <a:latin typeface="Arial" charset="0"/>
              </a:rPr>
              <a:t>2</a:t>
            </a:r>
            <a:r>
              <a:rPr lang="en-US" altLang="zh-TW" sz="1000">
                <a:latin typeface="Arial" charset="0"/>
              </a:rPr>
              <a:t>School of Public Health, Taipei Medical University, Taipei, Taiwan</a:t>
            </a:r>
          </a:p>
          <a:p>
            <a:pPr algn="ctr"/>
            <a:r>
              <a:rPr lang="en-US" altLang="zh-TW" sz="1000" baseline="30000">
                <a:latin typeface="Arial" charset="0"/>
              </a:rPr>
              <a:t>3</a:t>
            </a:r>
            <a:r>
              <a:rPr lang="en-US" altLang="zh-TW" sz="1000">
                <a:latin typeface="Arial" charset="0"/>
              </a:rPr>
              <a:t>Department of Neurosurgery, Taipei Medical University - Wan-Fang Hospital, Taipei, Taiwan</a:t>
            </a:r>
          </a:p>
          <a:p>
            <a:pPr algn="ctr"/>
            <a:r>
              <a:rPr lang="en-US" altLang="zh-TW" sz="1000" baseline="30000">
                <a:latin typeface="Arial" charset="0"/>
              </a:rPr>
              <a:t>4</a:t>
            </a:r>
            <a:r>
              <a:rPr lang="en-US" altLang="zh-TW" sz="1000">
                <a:latin typeface="Arial" charset="0"/>
              </a:rPr>
              <a:t>Department of Pulmonary Medicine, Taipei Medical University - Wan-Fang Hospital, Taipei, Taiwan</a:t>
            </a:r>
          </a:p>
          <a:p>
            <a:pPr algn="ctr"/>
            <a:r>
              <a:rPr lang="en-US" altLang="zh-TW" sz="1000" baseline="30000">
                <a:latin typeface="Arial" charset="0"/>
              </a:rPr>
              <a:t>5</a:t>
            </a:r>
            <a:r>
              <a:rPr lang="en-US" altLang="zh-TW" sz="1000">
                <a:latin typeface="Arial" charset="0"/>
              </a:rPr>
              <a:t>Bibliometric Centre, Taipei Medical University - Wan-Fang Hospital, Taipei, Taiwan</a:t>
            </a:r>
          </a:p>
        </p:txBody>
      </p:sp>
      <p:sp>
        <p:nvSpPr>
          <p:cNvPr id="2060" name="Text Box 12"/>
          <p:cNvSpPr txBox="1">
            <a:spLocks noChangeArrowheads="1"/>
          </p:cNvSpPr>
          <p:nvPr/>
        </p:nvSpPr>
        <p:spPr bwMode="auto">
          <a:xfrm>
            <a:off x="152400" y="1331913"/>
            <a:ext cx="6553200" cy="765175"/>
          </a:xfrm>
          <a:prstGeom prst="rect">
            <a:avLst/>
          </a:prstGeom>
          <a:noFill/>
          <a:ln w="9525">
            <a:noFill/>
            <a:miter lim="800000"/>
            <a:headEnd/>
            <a:tailEnd/>
          </a:ln>
          <a:effectLst/>
        </p:spPr>
        <p:txBody>
          <a:bodyPr>
            <a:spAutoFit/>
          </a:bodyPr>
          <a:lstStyle/>
          <a:p>
            <a:pPr algn="just">
              <a:spcBef>
                <a:spcPct val="50000"/>
              </a:spcBef>
            </a:pPr>
            <a:r>
              <a:rPr lang="en-US" altLang="zh-TW" sz="800" b="1">
                <a:effectLst>
                  <a:outerShdw blurRad="38100" dist="38100" dir="2700000" algn="tl">
                    <a:srgbClr val="C0C0C0"/>
                  </a:outerShdw>
                </a:effectLst>
                <a:latin typeface="Arial" charset="0"/>
                <a:ea typeface="標楷體" pitchFamily="65" charset="-120"/>
              </a:rPr>
              <a:t>Introduction</a:t>
            </a:r>
            <a:endParaRPr lang="en-US" altLang="zh-TW" sz="800">
              <a:latin typeface="Arial" charset="0"/>
              <a:ea typeface="標楷體" pitchFamily="65" charset="-120"/>
            </a:endParaRPr>
          </a:p>
          <a:p>
            <a:pPr algn="just">
              <a:spcBef>
                <a:spcPct val="50000"/>
              </a:spcBef>
            </a:pPr>
            <a:r>
              <a:rPr lang="en-US" altLang="zh-TW" sz="800">
                <a:latin typeface="Arial" charset="0"/>
              </a:rPr>
              <a:t>Bioaerosols are airborne particles, solid or liquid. They are defined by the American Conference of Industrial Hygienists (ACGIH) as airborne particles, large molecules or volatile compounds that are living, contain living organisms or were released from living organisms. Bioaerosols that suspended in ambient air are cause of concern because of the potential health impacts. In this study, a bibliometric analysis based on </a:t>
            </a:r>
            <a:r>
              <a:rPr lang="en-US" altLang="zh-TW" sz="800" i="1">
                <a:latin typeface="Arial" charset="0"/>
              </a:rPr>
              <a:t>Science Citation Index</a:t>
            </a:r>
            <a:r>
              <a:rPr lang="en-US" altLang="zh-TW" sz="800">
                <a:latin typeface="Arial" charset="0"/>
              </a:rPr>
              <a:t> (SCI) was carried out on bioaerosol-related publications during the time span of 1991 to 2004.</a:t>
            </a:r>
          </a:p>
        </p:txBody>
      </p:sp>
      <p:sp>
        <p:nvSpPr>
          <p:cNvPr id="2226" name="Text Box 178"/>
          <p:cNvSpPr txBox="1">
            <a:spLocks noChangeArrowheads="1"/>
          </p:cNvSpPr>
          <p:nvPr/>
        </p:nvSpPr>
        <p:spPr bwMode="auto">
          <a:xfrm>
            <a:off x="2924175" y="7826375"/>
            <a:ext cx="2044700" cy="1066800"/>
          </a:xfrm>
          <a:prstGeom prst="rect">
            <a:avLst/>
          </a:prstGeom>
          <a:noFill/>
          <a:ln w="9525">
            <a:noFill/>
            <a:miter lim="800000"/>
            <a:headEnd/>
            <a:tailEnd/>
          </a:ln>
          <a:effectLst/>
        </p:spPr>
        <p:txBody>
          <a:bodyPr>
            <a:spAutoFit/>
          </a:bodyPr>
          <a:lstStyle/>
          <a:p>
            <a:pPr>
              <a:spcBef>
                <a:spcPct val="20000"/>
              </a:spcBef>
            </a:pPr>
            <a:r>
              <a:rPr lang="en-US" altLang="zh-TW" sz="800">
                <a:latin typeface="Arial" charset="0"/>
              </a:rPr>
              <a:t>SP, single country publications</a:t>
            </a:r>
          </a:p>
          <a:p>
            <a:pPr>
              <a:spcBef>
                <a:spcPct val="20000"/>
              </a:spcBef>
            </a:pPr>
            <a:r>
              <a:rPr lang="en-US" altLang="zh-TW" sz="800">
                <a:latin typeface="Arial" charset="0"/>
              </a:rPr>
              <a:t>CP, international collaboration publications</a:t>
            </a:r>
          </a:p>
          <a:p>
            <a:pPr>
              <a:spcBef>
                <a:spcPct val="20000"/>
              </a:spcBef>
            </a:pPr>
            <a:r>
              <a:rPr lang="en-US" altLang="zh-TW" sz="800">
                <a:latin typeface="Arial" charset="0"/>
              </a:rPr>
              <a:t>P, Total publications</a:t>
            </a:r>
          </a:p>
          <a:p>
            <a:pPr>
              <a:spcBef>
                <a:spcPct val="20000"/>
              </a:spcBef>
            </a:pPr>
            <a:r>
              <a:rPr lang="en-US" altLang="zh-TW" sz="800">
                <a:latin typeface="Arial" charset="0"/>
              </a:rPr>
              <a:t>AU, No. of authors</a:t>
            </a:r>
          </a:p>
          <a:p>
            <a:pPr>
              <a:spcBef>
                <a:spcPct val="20000"/>
              </a:spcBef>
            </a:pPr>
            <a:r>
              <a:rPr lang="en-US" altLang="zh-TW" sz="800">
                <a:latin typeface="Arial" charset="0"/>
              </a:rPr>
              <a:t>PG, Page count</a:t>
            </a:r>
          </a:p>
          <a:p>
            <a:pPr>
              <a:spcBef>
                <a:spcPct val="20000"/>
              </a:spcBef>
            </a:pPr>
            <a:r>
              <a:rPr lang="en-US" altLang="zh-TW" sz="800">
                <a:latin typeface="Arial" charset="0"/>
              </a:rPr>
              <a:t>NR, Cited reference count</a:t>
            </a:r>
          </a:p>
        </p:txBody>
      </p:sp>
      <p:sp>
        <p:nvSpPr>
          <p:cNvPr id="2341" name="Text Box 293"/>
          <p:cNvSpPr txBox="1">
            <a:spLocks noChangeArrowheads="1"/>
          </p:cNvSpPr>
          <p:nvPr/>
        </p:nvSpPr>
        <p:spPr bwMode="auto">
          <a:xfrm>
            <a:off x="150813" y="2068513"/>
            <a:ext cx="6553200" cy="704850"/>
          </a:xfrm>
          <a:prstGeom prst="rect">
            <a:avLst/>
          </a:prstGeom>
          <a:noFill/>
          <a:ln w="9525">
            <a:noFill/>
            <a:miter lim="800000"/>
            <a:headEnd/>
            <a:tailEnd/>
          </a:ln>
          <a:effectLst/>
        </p:spPr>
        <p:txBody>
          <a:bodyPr>
            <a:spAutoFit/>
          </a:bodyPr>
          <a:lstStyle/>
          <a:p>
            <a:pPr>
              <a:spcBef>
                <a:spcPct val="50000"/>
              </a:spcBef>
            </a:pPr>
            <a:r>
              <a:rPr lang="en-US" altLang="zh-TW" sz="800" b="1">
                <a:effectLst>
                  <a:outerShdw blurRad="38100" dist="38100" dir="2700000" algn="tl">
                    <a:srgbClr val="C0C0C0"/>
                  </a:outerShdw>
                </a:effectLst>
                <a:latin typeface="Arial" charset="0"/>
              </a:rPr>
              <a:t>Methods</a:t>
            </a:r>
            <a:endParaRPr lang="en-US" altLang="zh-TW" sz="800">
              <a:latin typeface="Arial" charset="0"/>
            </a:endParaRPr>
          </a:p>
          <a:p>
            <a:pPr>
              <a:spcBef>
                <a:spcPct val="50000"/>
              </a:spcBef>
            </a:pPr>
            <a:r>
              <a:rPr lang="en-US" altLang="zh-TW" sz="800">
                <a:latin typeface="Arial" charset="0"/>
              </a:rPr>
              <a:t>Documents used in this study were based on the databases of the </a:t>
            </a:r>
            <a:r>
              <a:rPr lang="en-US" altLang="zh-TW" sz="800" i="1">
                <a:latin typeface="Arial" charset="0"/>
              </a:rPr>
              <a:t>SCI</a:t>
            </a:r>
            <a:r>
              <a:rPr lang="en-US" altLang="zh-TW" sz="800">
                <a:latin typeface="Arial" charset="0"/>
              </a:rPr>
              <a:t> which was accessed from the ISI </a:t>
            </a:r>
            <a:r>
              <a:rPr lang="en-US" altLang="zh-TW" sz="800" i="1">
                <a:latin typeface="Arial" charset="0"/>
              </a:rPr>
              <a:t>Web of Science</a:t>
            </a:r>
            <a:r>
              <a:rPr lang="en-US" altLang="zh-TW" sz="800">
                <a:latin typeface="Arial" charset="0"/>
              </a:rPr>
              <a:t>, Philadelphia, PA, USA. “Bioaerosols, bioaerosol, bio-aerosol and bio-aerosols” were used as keywords to search titles, abstracts, or keywords.</a:t>
            </a:r>
          </a:p>
          <a:p>
            <a:pPr>
              <a:spcBef>
                <a:spcPct val="50000"/>
              </a:spcBef>
            </a:pPr>
            <a:r>
              <a:rPr lang="en-US" altLang="zh-TW" sz="800" b="1">
                <a:effectLst>
                  <a:outerShdw blurRad="38100" dist="38100" dir="2700000" algn="tl">
                    <a:srgbClr val="C0C0C0"/>
                  </a:outerShdw>
                </a:effectLst>
                <a:latin typeface="Arial" charset="0"/>
              </a:rPr>
              <a:t>Results</a:t>
            </a:r>
          </a:p>
        </p:txBody>
      </p:sp>
      <p:grpSp>
        <p:nvGrpSpPr>
          <p:cNvPr id="2354" name="Group 306"/>
          <p:cNvGrpSpPr>
            <a:grpSpLocks/>
          </p:cNvGrpSpPr>
          <p:nvPr/>
        </p:nvGrpSpPr>
        <p:grpSpPr bwMode="auto">
          <a:xfrm>
            <a:off x="3644900" y="2773363"/>
            <a:ext cx="3057525" cy="2417762"/>
            <a:chOff x="2321" y="1765"/>
            <a:chExt cx="1926" cy="1523"/>
          </a:xfrm>
        </p:grpSpPr>
        <p:sp>
          <p:nvSpPr>
            <p:cNvPr id="2221" name="Text Box 173"/>
            <p:cNvSpPr txBox="1">
              <a:spLocks noChangeArrowheads="1"/>
            </p:cNvSpPr>
            <p:nvPr/>
          </p:nvSpPr>
          <p:spPr bwMode="auto">
            <a:xfrm>
              <a:off x="2732" y="1765"/>
              <a:ext cx="1133" cy="135"/>
            </a:xfrm>
            <a:prstGeom prst="rect">
              <a:avLst/>
            </a:prstGeom>
            <a:noFill/>
            <a:ln w="9525">
              <a:noFill/>
              <a:miter lim="800000"/>
              <a:headEnd/>
              <a:tailEnd/>
            </a:ln>
            <a:effectLst/>
          </p:spPr>
          <p:txBody>
            <a:bodyPr>
              <a:spAutoFit/>
            </a:bodyPr>
            <a:lstStyle/>
            <a:p>
              <a:pPr>
                <a:spcBef>
                  <a:spcPct val="50000"/>
                </a:spcBef>
              </a:pPr>
              <a:r>
                <a:rPr lang="en-US" altLang="zh-TW" sz="800">
                  <a:latin typeface="Arial" charset="0"/>
                </a:rPr>
                <a:t>Figure 2. Annual publication output</a:t>
              </a:r>
            </a:p>
          </p:txBody>
        </p:sp>
        <p:graphicFrame>
          <p:nvGraphicFramePr>
            <p:cNvPr id="2342" name="Object 294"/>
            <p:cNvGraphicFramePr>
              <a:graphicFrameLocks noChangeAspect="1"/>
            </p:cNvGraphicFramePr>
            <p:nvPr/>
          </p:nvGraphicFramePr>
          <p:xfrm>
            <a:off x="2321" y="1836"/>
            <a:ext cx="1926" cy="1452"/>
          </p:xfrm>
          <a:graphic>
            <a:graphicData uri="http://schemas.openxmlformats.org/presentationml/2006/ole">
              <p:oleObj spid="_x0000_s2342" name="工作表" r:id="rId3" imgW="3057449" imgH="2305202" progId="Excel.Sheet.8">
                <p:embed/>
              </p:oleObj>
            </a:graphicData>
          </a:graphic>
        </p:graphicFrame>
      </p:grpSp>
      <p:grpSp>
        <p:nvGrpSpPr>
          <p:cNvPr id="2348" name="Group 300"/>
          <p:cNvGrpSpPr>
            <a:grpSpLocks/>
          </p:cNvGrpSpPr>
          <p:nvPr/>
        </p:nvGrpSpPr>
        <p:grpSpPr bwMode="auto">
          <a:xfrm>
            <a:off x="115888" y="2701925"/>
            <a:ext cx="3486150" cy="2447925"/>
            <a:chOff x="73" y="3243"/>
            <a:chExt cx="2196" cy="1542"/>
          </a:xfrm>
        </p:grpSpPr>
        <p:sp>
          <p:nvSpPr>
            <p:cNvPr id="2345" name="Text Box 297"/>
            <p:cNvSpPr txBox="1">
              <a:spLocks noChangeArrowheads="1"/>
            </p:cNvSpPr>
            <p:nvPr/>
          </p:nvSpPr>
          <p:spPr bwMode="auto">
            <a:xfrm>
              <a:off x="663" y="3243"/>
              <a:ext cx="1406" cy="135"/>
            </a:xfrm>
            <a:prstGeom prst="rect">
              <a:avLst/>
            </a:prstGeom>
            <a:noFill/>
            <a:ln w="9525">
              <a:noFill/>
              <a:miter lim="800000"/>
              <a:headEnd/>
              <a:tailEnd/>
            </a:ln>
            <a:effectLst/>
          </p:spPr>
          <p:txBody>
            <a:bodyPr>
              <a:spAutoFit/>
            </a:bodyPr>
            <a:lstStyle/>
            <a:p>
              <a:pPr>
                <a:spcBef>
                  <a:spcPct val="50000"/>
                </a:spcBef>
              </a:pPr>
              <a:r>
                <a:rPr lang="en-US" altLang="zh-TW" sz="800">
                  <a:latin typeface="Arial" charset="0"/>
                </a:rPr>
                <a:t>Figure 1. Distribution of author keyword used</a:t>
              </a:r>
            </a:p>
          </p:txBody>
        </p:sp>
        <p:graphicFrame>
          <p:nvGraphicFramePr>
            <p:cNvPr id="2347" name="Object 299"/>
            <p:cNvGraphicFramePr>
              <a:graphicFrameLocks noChangeAspect="1"/>
            </p:cNvGraphicFramePr>
            <p:nvPr/>
          </p:nvGraphicFramePr>
          <p:xfrm>
            <a:off x="73" y="3363"/>
            <a:ext cx="2196" cy="1422"/>
          </p:xfrm>
          <a:graphic>
            <a:graphicData uri="http://schemas.openxmlformats.org/presentationml/2006/ole">
              <p:oleObj spid="_x0000_s2347" name="工作表" r:id="rId4" imgW="3486302" imgH="2257349" progId="Excel.Sheet.8">
                <p:embed/>
              </p:oleObj>
            </a:graphicData>
          </a:graphic>
        </p:graphicFrame>
      </p:grpSp>
      <p:grpSp>
        <p:nvGrpSpPr>
          <p:cNvPr id="2351" name="Group 303"/>
          <p:cNvGrpSpPr>
            <a:grpSpLocks/>
          </p:cNvGrpSpPr>
          <p:nvPr/>
        </p:nvGrpSpPr>
        <p:grpSpPr bwMode="auto">
          <a:xfrm>
            <a:off x="2565400" y="5076825"/>
            <a:ext cx="2376488" cy="2978150"/>
            <a:chOff x="255" y="3198"/>
            <a:chExt cx="1497" cy="1876"/>
          </a:xfrm>
        </p:grpSpPr>
        <p:sp>
          <p:nvSpPr>
            <p:cNvPr id="2229" name="Text Box 181"/>
            <p:cNvSpPr txBox="1">
              <a:spLocks noChangeArrowheads="1"/>
            </p:cNvSpPr>
            <p:nvPr/>
          </p:nvSpPr>
          <p:spPr bwMode="auto">
            <a:xfrm>
              <a:off x="255" y="3198"/>
              <a:ext cx="1497" cy="135"/>
            </a:xfrm>
            <a:prstGeom prst="rect">
              <a:avLst/>
            </a:prstGeom>
            <a:noFill/>
            <a:ln w="9525">
              <a:noFill/>
              <a:miter lim="800000"/>
              <a:headEnd/>
              <a:tailEnd/>
            </a:ln>
            <a:effectLst/>
          </p:spPr>
          <p:txBody>
            <a:bodyPr>
              <a:spAutoFit/>
            </a:bodyPr>
            <a:lstStyle/>
            <a:p>
              <a:pPr>
                <a:spcBef>
                  <a:spcPct val="50000"/>
                </a:spcBef>
              </a:pPr>
              <a:r>
                <a:rPr lang="en-US" altLang="zh-TW" sz="800">
                  <a:latin typeface="Arial" charset="0"/>
                </a:rPr>
                <a:t>Table 2. Publication activity of top ten countries</a:t>
              </a:r>
            </a:p>
          </p:txBody>
        </p:sp>
        <p:graphicFrame>
          <p:nvGraphicFramePr>
            <p:cNvPr id="2350" name="Object 302"/>
            <p:cNvGraphicFramePr>
              <a:graphicFrameLocks noChangeAspect="1"/>
            </p:cNvGraphicFramePr>
            <p:nvPr/>
          </p:nvGraphicFramePr>
          <p:xfrm>
            <a:off x="308" y="3334"/>
            <a:ext cx="1308" cy="1740"/>
          </p:xfrm>
          <a:graphic>
            <a:graphicData uri="http://schemas.openxmlformats.org/presentationml/2006/ole">
              <p:oleObj spid="_x0000_s2350" name="文件" r:id="rId5" imgW="2079922" imgH="2766727" progId="Word.Document.8">
                <p:embed/>
              </p:oleObj>
            </a:graphicData>
          </a:graphic>
        </p:graphicFrame>
      </p:grpSp>
      <p:grpSp>
        <p:nvGrpSpPr>
          <p:cNvPr id="2355" name="Group 307"/>
          <p:cNvGrpSpPr>
            <a:grpSpLocks/>
          </p:cNvGrpSpPr>
          <p:nvPr/>
        </p:nvGrpSpPr>
        <p:grpSpPr bwMode="auto">
          <a:xfrm>
            <a:off x="115888" y="5076825"/>
            <a:ext cx="2763837" cy="4121150"/>
            <a:chOff x="164" y="3152"/>
            <a:chExt cx="1741" cy="2596"/>
          </a:xfrm>
        </p:grpSpPr>
        <p:sp>
          <p:nvSpPr>
            <p:cNvPr id="2236" name="Text Box 188"/>
            <p:cNvSpPr txBox="1">
              <a:spLocks noChangeArrowheads="1"/>
            </p:cNvSpPr>
            <p:nvPr/>
          </p:nvSpPr>
          <p:spPr bwMode="auto">
            <a:xfrm>
              <a:off x="164" y="3152"/>
              <a:ext cx="1741" cy="135"/>
            </a:xfrm>
            <a:prstGeom prst="rect">
              <a:avLst/>
            </a:prstGeom>
            <a:noFill/>
            <a:ln w="9525">
              <a:noFill/>
              <a:miter lim="800000"/>
              <a:headEnd/>
              <a:tailEnd/>
            </a:ln>
            <a:effectLst/>
          </p:spPr>
          <p:txBody>
            <a:bodyPr>
              <a:spAutoFit/>
            </a:bodyPr>
            <a:lstStyle/>
            <a:p>
              <a:pPr>
                <a:spcBef>
                  <a:spcPct val="50000"/>
                </a:spcBef>
              </a:pPr>
              <a:r>
                <a:rPr lang="en-US" altLang="zh-TW" sz="800">
                  <a:latin typeface="Arial" charset="0"/>
                </a:rPr>
                <a:t>Table 1. Major characteristics of the research</a:t>
              </a:r>
            </a:p>
          </p:txBody>
        </p:sp>
        <p:graphicFrame>
          <p:nvGraphicFramePr>
            <p:cNvPr id="2352" name="Object 304"/>
            <p:cNvGraphicFramePr>
              <a:graphicFrameLocks noChangeAspect="1"/>
            </p:cNvGraphicFramePr>
            <p:nvPr/>
          </p:nvGraphicFramePr>
          <p:xfrm>
            <a:off x="236" y="3288"/>
            <a:ext cx="1470" cy="2460"/>
          </p:xfrm>
          <a:graphic>
            <a:graphicData uri="http://schemas.openxmlformats.org/presentationml/2006/ole">
              <p:oleObj spid="_x0000_s2352" name="文件" r:id="rId6" imgW="2337258" imgH="3911716" progId="Word.Document.8">
                <p:embed/>
              </p:oleObj>
            </a:graphicData>
          </a:graphic>
        </p:graphicFrame>
      </p:grpSp>
    </p:spTree>
  </p:cSld>
  <p:clrMapOvr>
    <a:masterClrMapping/>
  </p:clrMapOvr>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509</TotalTime>
  <Words>429</Words>
  <Application>Microsoft Office PowerPoint</Application>
  <PresentationFormat>如螢幕大小 (4:3)</PresentationFormat>
  <Paragraphs>29</Paragraphs>
  <Slides>1</Slides>
  <Notes>0</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2</vt:i4>
      </vt:variant>
      <vt:variant>
        <vt:lpstr>投影片標題</vt:lpstr>
      </vt:variant>
      <vt:variant>
        <vt:i4>1</vt:i4>
      </vt:variant>
    </vt:vector>
  </HeadingPairs>
  <TitlesOfParts>
    <vt:vector size="9" baseType="lpstr">
      <vt:lpstr>Times New Roman</vt:lpstr>
      <vt:lpstr>新細明體</vt:lpstr>
      <vt:lpstr>Arial</vt:lpstr>
      <vt:lpstr>Wingdings</vt:lpstr>
      <vt:lpstr>標楷體</vt:lpstr>
      <vt:lpstr>預設簡報設計</vt:lpstr>
      <vt:lpstr>Microsoft Office Excel 工作表</vt:lpstr>
      <vt:lpstr>Microsoft Word 文件</vt:lpstr>
      <vt:lpstr>投影片 1</vt:lpstr>
    </vt:vector>
  </TitlesOfParts>
  <Company>tmu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Bibliometric analysis of Helicobacter Pylori research in period of 1995 to 2004</dc:title>
  <dc:creator>YSHo</dc:creator>
  <cp:lastModifiedBy>YSHo</cp:lastModifiedBy>
  <cp:revision>62</cp:revision>
  <dcterms:created xsi:type="dcterms:W3CDTF">2003-05-07T02:06:08Z</dcterms:created>
  <dcterms:modified xsi:type="dcterms:W3CDTF">2014-05-30T01:28:46Z</dcterms:modified>
</cp:coreProperties>
</file>