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7099300" cy="10234613"/>
  <p:defaultTextStyle>
    <a:defPPr>
      <a:defRPr lang="zh-TW"/>
    </a:defPPr>
    <a:lvl1pPr algn="l" rtl="0" fontAlgn="base">
      <a:spcBef>
        <a:spcPct val="50000"/>
      </a:spcBef>
      <a:spcAft>
        <a:spcPct val="0"/>
      </a:spcAft>
      <a:defRPr kumimoji="1" sz="800" kern="1200">
        <a:solidFill>
          <a:schemeClr val="tx1"/>
        </a:solidFill>
        <a:latin typeface="Arial" charset="0"/>
        <a:ea typeface="新細明體" pitchFamily="18" charset="-120"/>
        <a:cs typeface="+mn-cs"/>
      </a:defRPr>
    </a:lvl1pPr>
    <a:lvl2pPr marL="457200" algn="l" rtl="0" fontAlgn="base">
      <a:spcBef>
        <a:spcPct val="50000"/>
      </a:spcBef>
      <a:spcAft>
        <a:spcPct val="0"/>
      </a:spcAft>
      <a:defRPr kumimoji="1" sz="800" kern="1200">
        <a:solidFill>
          <a:schemeClr val="tx1"/>
        </a:solidFill>
        <a:latin typeface="Arial" charset="0"/>
        <a:ea typeface="新細明體" pitchFamily="18" charset="-120"/>
        <a:cs typeface="+mn-cs"/>
      </a:defRPr>
    </a:lvl2pPr>
    <a:lvl3pPr marL="914400" algn="l" rtl="0" fontAlgn="base">
      <a:spcBef>
        <a:spcPct val="50000"/>
      </a:spcBef>
      <a:spcAft>
        <a:spcPct val="0"/>
      </a:spcAft>
      <a:defRPr kumimoji="1" sz="800" kern="1200">
        <a:solidFill>
          <a:schemeClr val="tx1"/>
        </a:solidFill>
        <a:latin typeface="Arial" charset="0"/>
        <a:ea typeface="新細明體" pitchFamily="18" charset="-120"/>
        <a:cs typeface="+mn-cs"/>
      </a:defRPr>
    </a:lvl3pPr>
    <a:lvl4pPr marL="1371600" algn="l" rtl="0" fontAlgn="base">
      <a:spcBef>
        <a:spcPct val="50000"/>
      </a:spcBef>
      <a:spcAft>
        <a:spcPct val="0"/>
      </a:spcAft>
      <a:defRPr kumimoji="1" sz="800" kern="1200">
        <a:solidFill>
          <a:schemeClr val="tx1"/>
        </a:solidFill>
        <a:latin typeface="Arial" charset="0"/>
        <a:ea typeface="新細明體" pitchFamily="18" charset="-120"/>
        <a:cs typeface="+mn-cs"/>
      </a:defRPr>
    </a:lvl4pPr>
    <a:lvl5pPr marL="1828800" algn="l" rtl="0" fontAlgn="base">
      <a:spcBef>
        <a:spcPct val="50000"/>
      </a:spcBef>
      <a:spcAft>
        <a:spcPct val="0"/>
      </a:spcAft>
      <a:defRPr kumimoji="1" sz="800" kern="1200">
        <a:solidFill>
          <a:schemeClr val="tx1"/>
        </a:solidFill>
        <a:latin typeface="Arial" charset="0"/>
        <a:ea typeface="新細明體" pitchFamily="18" charset="-120"/>
        <a:cs typeface="+mn-cs"/>
      </a:defRPr>
    </a:lvl5pPr>
    <a:lvl6pPr marL="2286000" algn="l" defTabSz="914400" rtl="0" eaLnBrk="1" latinLnBrk="0" hangingPunct="1">
      <a:defRPr kumimoji="1" sz="800" kern="1200">
        <a:solidFill>
          <a:schemeClr val="tx1"/>
        </a:solidFill>
        <a:latin typeface="Arial" charset="0"/>
        <a:ea typeface="新細明體" pitchFamily="18" charset="-120"/>
        <a:cs typeface="+mn-cs"/>
      </a:defRPr>
    </a:lvl6pPr>
    <a:lvl7pPr marL="2743200" algn="l" defTabSz="914400" rtl="0" eaLnBrk="1" latinLnBrk="0" hangingPunct="1">
      <a:defRPr kumimoji="1" sz="800" kern="1200">
        <a:solidFill>
          <a:schemeClr val="tx1"/>
        </a:solidFill>
        <a:latin typeface="Arial" charset="0"/>
        <a:ea typeface="新細明體" pitchFamily="18" charset="-120"/>
        <a:cs typeface="+mn-cs"/>
      </a:defRPr>
    </a:lvl7pPr>
    <a:lvl8pPr marL="3200400" algn="l" defTabSz="914400" rtl="0" eaLnBrk="1" latinLnBrk="0" hangingPunct="1">
      <a:defRPr kumimoji="1" sz="800" kern="1200">
        <a:solidFill>
          <a:schemeClr val="tx1"/>
        </a:solidFill>
        <a:latin typeface="Arial" charset="0"/>
        <a:ea typeface="新細明體" pitchFamily="18" charset="-120"/>
        <a:cs typeface="+mn-cs"/>
      </a:defRPr>
    </a:lvl8pPr>
    <a:lvl9pPr marL="3657600" algn="l" defTabSz="914400" rtl="0" eaLnBrk="1" latinLnBrk="0" hangingPunct="1">
      <a:defRPr kumimoji="1" sz="800"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530" autoAdjust="0"/>
  </p:normalViewPr>
  <p:slideViewPr>
    <p:cSldViewPr>
      <p:cViewPr varScale="1">
        <p:scale>
          <a:sx n="66" d="100"/>
          <a:sy n="66" d="100"/>
        </p:scale>
        <p:origin x="-3108" y="-9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a:latin typeface="Times New Roman" pitchFamily="18" charset="0"/>
              </a:defRPr>
            </a:lvl1pPr>
          </a:lstStyle>
          <a:p>
            <a:endParaRPr lang="en-US" altLang="zh-TW"/>
          </a:p>
        </p:txBody>
      </p:sp>
      <p:sp>
        <p:nvSpPr>
          <p:cNvPr id="409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latin typeface="Times New Roman" pitchFamily="18" charset="0"/>
              </a:defRPr>
            </a:lvl1pPr>
          </a:lstStyle>
          <a:p>
            <a:endParaRPr lang="en-US" altLang="zh-TW"/>
          </a:p>
        </p:txBody>
      </p:sp>
      <p:sp>
        <p:nvSpPr>
          <p:cNvPr id="4100" name="Rectangle 4"/>
          <p:cNvSpPr>
            <a:spLocks noRot="1" noChangeArrowheads="1" noTextEdit="1"/>
          </p:cNvSpPr>
          <p:nvPr>
            <p:ph type="sldImg" idx="2"/>
          </p:nvPr>
        </p:nvSpPr>
        <p:spPr bwMode="auto">
          <a:xfrm>
            <a:off x="2111375" y="768350"/>
            <a:ext cx="2876550" cy="3836988"/>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10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a:latin typeface="Times New Roman" pitchFamily="18" charset="0"/>
              </a:defRPr>
            </a:lvl1pPr>
          </a:lstStyle>
          <a:p>
            <a:endParaRPr lang="en-US" altLang="zh-TW"/>
          </a:p>
        </p:txBody>
      </p:sp>
      <p:sp>
        <p:nvSpPr>
          <p:cNvPr id="410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latin typeface="Times New Roman" pitchFamily="18" charset="0"/>
              </a:defRPr>
            </a:lvl1pPr>
          </a:lstStyle>
          <a:p>
            <a:fld id="{C2A5B517-676E-4891-8AE6-EFEE89FF7336}" type="slidenum">
              <a:rPr lang="en-US" altLang="zh-TW"/>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502E02-E07B-4ED9-9031-314C2FDD964C}" type="slidenum">
              <a:rPr lang="en-US" altLang="zh-TW"/>
              <a:pPr/>
              <a:t>1</a:t>
            </a:fld>
            <a:endParaRPr lang="en-US" altLang="zh-TW"/>
          </a:p>
        </p:txBody>
      </p:sp>
      <p:sp>
        <p:nvSpPr>
          <p:cNvPr id="5122" name="Rectangle 2"/>
          <p:cNvSpPr>
            <a:spLocks noRo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zh-TW" altLang="zh-T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514350" y="2840038"/>
            <a:ext cx="5829300" cy="1960562"/>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EFAA0C09-0DFF-49C6-B5FF-536797F41B7E}" type="slidenum">
              <a:rPr lang="en-US" altLang="zh-TW"/>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43CE5279-6D28-4AB3-A2D1-48235C88BE5A}" type="slidenum">
              <a:rPr lang="en-US" altLang="zh-TW"/>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4886325" y="812800"/>
            <a:ext cx="1457325" cy="73152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514350" y="812800"/>
            <a:ext cx="4219575" cy="73152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7D0DC2D1-C10F-448B-97B1-FED28E7A0748}" type="slidenum">
              <a:rPr lang="en-US" altLang="zh-TW"/>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59976C6E-A662-44F3-A197-6C8FCD4CB0AC}" type="slidenum">
              <a:rPr lang="en-US" altLang="zh-TW"/>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541338" y="5875338"/>
            <a:ext cx="5829300" cy="1816100"/>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5515CF75-D39A-47B4-BC5A-AF40366656D4}" type="slidenum">
              <a:rPr lang="en-US" altLang="zh-TW"/>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F6AAAA41-2C2B-4019-9B06-61A8A94F4B4F}" type="slidenum">
              <a:rPr lang="en-US" altLang="zh-TW"/>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342900" y="366713"/>
            <a:ext cx="6172200" cy="1524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endParaRPr lang="en-US" altLang="zh-TW"/>
          </a:p>
        </p:txBody>
      </p:sp>
      <p:sp>
        <p:nvSpPr>
          <p:cNvPr id="8" name="頁尾版面配置區 7"/>
          <p:cNvSpPr>
            <a:spLocks noGrp="1"/>
          </p:cNvSpPr>
          <p:nvPr>
            <p:ph type="ftr" sz="quarter" idx="11"/>
          </p:nvPr>
        </p:nvSpPr>
        <p:spPr/>
        <p:txBody>
          <a:bodyPr/>
          <a:lstStyle>
            <a:lvl1pPr>
              <a:defRPr/>
            </a:lvl1pPr>
          </a:lstStyle>
          <a:p>
            <a:endParaRPr lang="en-US" altLang="zh-TW"/>
          </a:p>
        </p:txBody>
      </p:sp>
      <p:sp>
        <p:nvSpPr>
          <p:cNvPr id="9" name="投影片編號版面配置區 8"/>
          <p:cNvSpPr>
            <a:spLocks noGrp="1"/>
          </p:cNvSpPr>
          <p:nvPr>
            <p:ph type="sldNum" sz="quarter" idx="12"/>
          </p:nvPr>
        </p:nvSpPr>
        <p:spPr/>
        <p:txBody>
          <a:bodyPr/>
          <a:lstStyle>
            <a:lvl1pPr>
              <a:defRPr/>
            </a:lvl1pPr>
          </a:lstStyle>
          <a:p>
            <a:fld id="{E6BC31B9-BD2B-495C-B54B-BA6CBE7DE437}" type="slidenum">
              <a:rPr lang="en-US" altLang="zh-TW"/>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endParaRPr lang="en-US" altLang="zh-TW"/>
          </a:p>
        </p:txBody>
      </p:sp>
      <p:sp>
        <p:nvSpPr>
          <p:cNvPr id="4" name="頁尾版面配置區 3"/>
          <p:cNvSpPr>
            <a:spLocks noGrp="1"/>
          </p:cNvSpPr>
          <p:nvPr>
            <p:ph type="ftr" sz="quarter" idx="11"/>
          </p:nvPr>
        </p:nvSpPr>
        <p:spPr/>
        <p:txBody>
          <a:bodyPr/>
          <a:lstStyle>
            <a:lvl1pPr>
              <a:defRPr/>
            </a:lvl1pPr>
          </a:lstStyle>
          <a:p>
            <a:endParaRPr lang="en-US" altLang="zh-TW"/>
          </a:p>
        </p:txBody>
      </p:sp>
      <p:sp>
        <p:nvSpPr>
          <p:cNvPr id="5" name="投影片編號版面配置區 4"/>
          <p:cNvSpPr>
            <a:spLocks noGrp="1"/>
          </p:cNvSpPr>
          <p:nvPr>
            <p:ph type="sldNum" sz="quarter" idx="12"/>
          </p:nvPr>
        </p:nvSpPr>
        <p:spPr/>
        <p:txBody>
          <a:bodyPr/>
          <a:lstStyle>
            <a:lvl1pPr>
              <a:defRPr/>
            </a:lvl1pPr>
          </a:lstStyle>
          <a:p>
            <a:fld id="{5928852C-A55F-44DA-9760-85F3B0776487}" type="slidenum">
              <a:rPr lang="en-US" altLang="zh-TW"/>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en-US" altLang="zh-TW"/>
          </a:p>
        </p:txBody>
      </p:sp>
      <p:sp>
        <p:nvSpPr>
          <p:cNvPr id="3" name="頁尾版面配置區 2"/>
          <p:cNvSpPr>
            <a:spLocks noGrp="1"/>
          </p:cNvSpPr>
          <p:nvPr>
            <p:ph type="ftr" sz="quarter" idx="11"/>
          </p:nvPr>
        </p:nvSpPr>
        <p:spPr/>
        <p:txBody>
          <a:bodyPr/>
          <a:lstStyle>
            <a:lvl1pPr>
              <a:defRPr/>
            </a:lvl1pPr>
          </a:lstStyle>
          <a:p>
            <a:endParaRPr lang="en-US" altLang="zh-TW"/>
          </a:p>
        </p:txBody>
      </p:sp>
      <p:sp>
        <p:nvSpPr>
          <p:cNvPr id="4" name="投影片編號版面配置區 3"/>
          <p:cNvSpPr>
            <a:spLocks noGrp="1"/>
          </p:cNvSpPr>
          <p:nvPr>
            <p:ph type="sldNum" sz="quarter" idx="12"/>
          </p:nvPr>
        </p:nvSpPr>
        <p:spPr/>
        <p:txBody>
          <a:bodyPr/>
          <a:lstStyle>
            <a:lvl1pPr>
              <a:defRPr/>
            </a:lvl1pPr>
          </a:lstStyle>
          <a:p>
            <a:fld id="{A31C4124-96A6-4646-BA94-7C63F7049A82}" type="slidenum">
              <a:rPr lang="en-US" altLang="zh-TW"/>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342900" y="363538"/>
            <a:ext cx="2255838" cy="154940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B2676F98-3E76-4506-8017-2B8B220D4319}" type="slidenum">
              <a:rPr lang="en-US" altLang="zh-TW"/>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344613" y="6400800"/>
            <a:ext cx="4114800" cy="755650"/>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8A090841-0003-4985-B417-E3EFEFDDB90F}" type="slidenum">
              <a:rPr lang="en-US" altLang="zh-TW"/>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514350" y="2641600"/>
            <a:ext cx="5829300" cy="548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atin typeface="+mn-lt"/>
              </a:defRPr>
            </a:lvl1pPr>
          </a:lstStyle>
          <a:p>
            <a:endParaRPr lang="en-US" altLang="zh-TW"/>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latin typeface="+mn-lt"/>
              </a:defRPr>
            </a:lvl1pPr>
          </a:lstStyle>
          <a:p>
            <a:endParaRPr lang="en-US" altLang="zh-TW"/>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atin typeface="+mn-lt"/>
              </a:defRPr>
            </a:lvl1pPr>
          </a:lstStyle>
          <a:p>
            <a:fld id="{5A019CF7-B172-4608-92FB-AD544D057EA8}"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itchFamily="18" charset="0"/>
          <a:ea typeface="新細明體" pitchFamily="18" charset="-120"/>
        </a:defRPr>
      </a:lvl2pPr>
      <a:lvl3pPr algn="ctr" rtl="0" fontAlgn="base">
        <a:spcBef>
          <a:spcPct val="0"/>
        </a:spcBef>
        <a:spcAft>
          <a:spcPct val="0"/>
        </a:spcAft>
        <a:defRPr kumimoji="1" sz="4400">
          <a:solidFill>
            <a:schemeClr val="tx2"/>
          </a:solidFill>
          <a:latin typeface="Times New Roman" pitchFamily="18" charset="0"/>
          <a:ea typeface="新細明體" pitchFamily="18" charset="-120"/>
        </a:defRPr>
      </a:lvl3pPr>
      <a:lvl4pPr algn="ctr" rtl="0" fontAlgn="base">
        <a:spcBef>
          <a:spcPct val="0"/>
        </a:spcBef>
        <a:spcAft>
          <a:spcPct val="0"/>
        </a:spcAft>
        <a:defRPr kumimoji="1" sz="4400">
          <a:solidFill>
            <a:schemeClr val="tx2"/>
          </a:solidFill>
          <a:latin typeface="Times New Roman" pitchFamily="18" charset="0"/>
          <a:ea typeface="新細明體" pitchFamily="18" charset="-120"/>
        </a:defRPr>
      </a:lvl4pPr>
      <a:lvl5pPr algn="ctr" rtl="0" fontAlgn="base">
        <a:spcBef>
          <a:spcPct val="0"/>
        </a:spcBef>
        <a:spcAft>
          <a:spcPct val="0"/>
        </a:spcAft>
        <a:defRPr kumimoji="1" sz="4400">
          <a:solidFill>
            <a:schemeClr val="tx2"/>
          </a:solidFill>
          <a:latin typeface="Times New Roman" pitchFamily="18" charset="0"/>
          <a:ea typeface="新細明體" pitchFamily="18" charset="-120"/>
        </a:defRPr>
      </a:lvl5pPr>
      <a:lvl6pPr marL="457200" algn="ctr" rtl="0" fontAlgn="base">
        <a:spcBef>
          <a:spcPct val="0"/>
        </a:spcBef>
        <a:spcAft>
          <a:spcPct val="0"/>
        </a:spcAft>
        <a:defRPr kumimoji="1" sz="4400">
          <a:solidFill>
            <a:schemeClr val="tx2"/>
          </a:solidFill>
          <a:latin typeface="Times New Roman" pitchFamily="18" charset="0"/>
          <a:ea typeface="新細明體" pitchFamily="18" charset="-120"/>
        </a:defRPr>
      </a:lvl6pPr>
      <a:lvl7pPr marL="914400" algn="ctr" rtl="0" fontAlgn="base">
        <a:spcBef>
          <a:spcPct val="0"/>
        </a:spcBef>
        <a:spcAft>
          <a:spcPct val="0"/>
        </a:spcAft>
        <a:defRPr kumimoji="1" sz="4400">
          <a:solidFill>
            <a:schemeClr val="tx2"/>
          </a:solidFill>
          <a:latin typeface="Times New Roman" pitchFamily="18" charset="0"/>
          <a:ea typeface="新細明體" pitchFamily="18" charset="-120"/>
        </a:defRPr>
      </a:lvl7pPr>
      <a:lvl8pPr marL="1371600" algn="ctr" rtl="0" fontAlgn="base">
        <a:spcBef>
          <a:spcPct val="0"/>
        </a:spcBef>
        <a:spcAft>
          <a:spcPct val="0"/>
        </a:spcAft>
        <a:defRPr kumimoji="1" sz="4400">
          <a:solidFill>
            <a:schemeClr val="tx2"/>
          </a:solidFill>
          <a:latin typeface="Times New Roman" pitchFamily="18" charset="0"/>
          <a:ea typeface="新細明體" pitchFamily="18" charset="-120"/>
        </a:defRPr>
      </a:lvl8pPr>
      <a:lvl9pPr marL="1828800" algn="ctr" rtl="0" fontAlgn="base">
        <a:spcBef>
          <a:spcPct val="0"/>
        </a:spcBef>
        <a:spcAft>
          <a:spcPct val="0"/>
        </a:spcAft>
        <a:defRPr kumimoji="1" sz="4400">
          <a:solidFill>
            <a:schemeClr val="tx2"/>
          </a:solidFill>
          <a:latin typeface="Times New Roman" pitchFamily="18" charset="0"/>
          <a:ea typeface="新細明體" pitchFamily="18" charset="-120"/>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Microsoft_Office_Excel___3.xls"/><Relationship Id="rId5" Type="http://schemas.openxmlformats.org/officeDocument/2006/relationships/oleObject" Target="../embeddings/Microsoft_Office_Word_97_-_2003___2.doc"/><Relationship Id="rId4" Type="http://schemas.openxmlformats.org/officeDocument/2006/relationships/oleObject" Target="../embeddings/Microsoft_Office_Excel___1.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Text Box 9"/>
          <p:cNvSpPr txBox="1">
            <a:spLocks noChangeArrowheads="1"/>
          </p:cNvSpPr>
          <p:nvPr/>
        </p:nvSpPr>
        <p:spPr bwMode="auto">
          <a:xfrm>
            <a:off x="4581525" y="6630988"/>
            <a:ext cx="2089150" cy="2071687"/>
          </a:xfrm>
          <a:prstGeom prst="rect">
            <a:avLst/>
          </a:prstGeom>
          <a:noFill/>
          <a:ln w="9525">
            <a:noFill/>
            <a:miter lim="800000"/>
            <a:headEnd/>
            <a:tailEnd/>
          </a:ln>
          <a:effectLst/>
        </p:spPr>
        <p:txBody>
          <a:bodyPr>
            <a:spAutoFit/>
          </a:bodyPr>
          <a:lstStyle/>
          <a:p>
            <a:pPr marL="180975" indent="-180975"/>
            <a:r>
              <a:rPr lang="en-US" altLang="zh-TW" b="1">
                <a:effectLst>
                  <a:outerShdw blurRad="38100" dist="38100" dir="2700000" algn="tl">
                    <a:srgbClr val="C0C0C0"/>
                  </a:outerShdw>
                </a:effectLst>
              </a:rPr>
              <a:t>Conclusions</a:t>
            </a:r>
            <a:endParaRPr lang="en-GB" altLang="zh-TW" b="1">
              <a:effectLst>
                <a:outerShdw blurRad="38100" dist="38100" dir="2700000" algn="tl">
                  <a:srgbClr val="C0C0C0"/>
                </a:outerShdw>
              </a:effectLst>
            </a:endParaRPr>
          </a:p>
          <a:p>
            <a:pPr marL="180975" indent="-180975" algn="just">
              <a:spcBef>
                <a:spcPct val="30000"/>
              </a:spcBef>
              <a:buFont typeface="Wingdings" pitchFamily="2" charset="2"/>
              <a:buChar char="v"/>
            </a:pPr>
            <a:r>
              <a:rPr lang="en-US" altLang="zh-TW"/>
              <a:t>The logarithmic relation shows that Colony Cancer research was a constant growth rate on publications in the fifty year. </a:t>
            </a:r>
          </a:p>
          <a:p>
            <a:pPr marL="180975" indent="-180975" algn="just">
              <a:spcBef>
                <a:spcPct val="30000"/>
              </a:spcBef>
              <a:buFont typeface="Wingdings" pitchFamily="2" charset="2"/>
              <a:buChar char="v"/>
            </a:pPr>
            <a:r>
              <a:rPr lang="en-US" altLang="zh-TW"/>
              <a:t>Eight document types were found in the total of 1,438 documents. Eighty-six  percent of all documents are articles.</a:t>
            </a:r>
          </a:p>
          <a:p>
            <a:pPr marL="180975" indent="-180975" algn="just">
              <a:spcBef>
                <a:spcPct val="30000"/>
              </a:spcBef>
              <a:buFont typeface="Wingdings" pitchFamily="2" charset="2"/>
              <a:buChar char="v"/>
            </a:pPr>
            <a:r>
              <a:rPr lang="en-US" altLang="zh-TW"/>
              <a:t>As the keywords analysis, “colorectal cancer” is more popular than “Polymorphism”.</a:t>
            </a:r>
          </a:p>
          <a:p>
            <a:pPr marL="180975" indent="-180975" algn="just">
              <a:spcBef>
                <a:spcPct val="30000"/>
              </a:spcBef>
              <a:buFont typeface="Wingdings" pitchFamily="2" charset="2"/>
              <a:buChar char="v"/>
            </a:pPr>
            <a:r>
              <a:rPr lang="en-US" altLang="zh-TW"/>
              <a:t>Thirsty-seven percent of all articles were published in journals which listed in the category of oncology. </a:t>
            </a:r>
          </a:p>
        </p:txBody>
      </p:sp>
      <p:sp>
        <p:nvSpPr>
          <p:cNvPr id="2059" name="Text Box 11"/>
          <p:cNvSpPr txBox="1">
            <a:spLocks noChangeArrowheads="1"/>
          </p:cNvSpPr>
          <p:nvPr/>
        </p:nvSpPr>
        <p:spPr bwMode="auto">
          <a:xfrm>
            <a:off x="0" y="263525"/>
            <a:ext cx="6858000" cy="1647825"/>
          </a:xfrm>
          <a:prstGeom prst="rect">
            <a:avLst/>
          </a:prstGeom>
          <a:noFill/>
          <a:ln w="9525">
            <a:noFill/>
            <a:miter lim="800000"/>
            <a:headEnd/>
            <a:tailEnd/>
          </a:ln>
          <a:effectLst/>
        </p:spPr>
        <p:txBody>
          <a:bodyPr>
            <a:spAutoFit/>
          </a:bodyPr>
          <a:lstStyle/>
          <a:p>
            <a:pPr algn="ctr"/>
            <a:r>
              <a:rPr lang="en-US" altLang="zh-TW" sz="1600"/>
              <a:t>Mapping the Literature of Colon Cancer-Related during the Period of 1991 to 2005</a:t>
            </a:r>
          </a:p>
          <a:p>
            <a:pPr algn="ctr">
              <a:lnSpc>
                <a:spcPct val="50000"/>
              </a:lnSpc>
            </a:pPr>
            <a:r>
              <a:rPr lang="en-US" altLang="zh-TW" sz="1000"/>
              <a:t>Wei-Yu Fang</a:t>
            </a:r>
            <a:r>
              <a:rPr lang="en-US" altLang="zh-TW" sz="1000" baseline="30000"/>
              <a:t>1#</a:t>
            </a:r>
            <a:r>
              <a:rPr lang="en-US" altLang="zh-TW" sz="1000"/>
              <a:t>, Yi-Hui Wang</a:t>
            </a:r>
            <a:r>
              <a:rPr lang="en-US" altLang="zh-TW" sz="1000" baseline="30000"/>
              <a:t> 2</a:t>
            </a:r>
            <a:r>
              <a:rPr lang="en-US" altLang="zh-TW" sz="1000"/>
              <a:t>, Ming-Huang Wang</a:t>
            </a:r>
            <a:r>
              <a:rPr lang="en-US" altLang="zh-TW" sz="1000" baseline="30000"/>
              <a:t>3</a:t>
            </a:r>
            <a:r>
              <a:rPr lang="en-US" altLang="zh-TW" sz="1000"/>
              <a:t>, Wen-Ta Chiu</a:t>
            </a:r>
            <a:r>
              <a:rPr lang="en-US" altLang="zh-TW" sz="1000" baseline="30000"/>
              <a:t>4,5</a:t>
            </a:r>
            <a:r>
              <a:rPr lang="en-US" altLang="zh-TW" sz="1000"/>
              <a:t> and Yuh-Shan Ho</a:t>
            </a:r>
            <a:r>
              <a:rPr lang="en-US" altLang="zh-TW" sz="1000" baseline="30000"/>
              <a:t>6*</a:t>
            </a:r>
          </a:p>
          <a:p>
            <a:pPr algn="ctr">
              <a:lnSpc>
                <a:spcPct val="50000"/>
              </a:lnSpc>
            </a:pPr>
            <a:r>
              <a:rPr lang="en-US" altLang="zh-TW" sz="1000" baseline="30000"/>
              <a:t>1</a:t>
            </a:r>
            <a:r>
              <a:rPr lang="en-US" altLang="zh-TW" sz="1000"/>
              <a:t>Graduate Institute of Medicine Genetics, Kao-Hsung Medical University </a:t>
            </a:r>
          </a:p>
          <a:p>
            <a:pPr algn="ctr">
              <a:lnSpc>
                <a:spcPct val="50000"/>
              </a:lnSpc>
            </a:pPr>
            <a:r>
              <a:rPr kumimoji="0" lang="en-US" altLang="zh-TW" sz="1000" baseline="30000"/>
              <a:t>2</a:t>
            </a:r>
            <a:r>
              <a:rPr kumimoji="0" lang="en-US" altLang="zh-TW" sz="1000"/>
              <a:t>G</a:t>
            </a:r>
            <a:r>
              <a:rPr lang="en-US" altLang="zh-TW" sz="1000"/>
              <a:t>raduate Institute of Medicine, Kao-Hsung Medical University</a:t>
            </a:r>
          </a:p>
          <a:p>
            <a:pPr algn="ctr">
              <a:lnSpc>
                <a:spcPct val="50000"/>
              </a:lnSpc>
            </a:pPr>
            <a:r>
              <a:rPr lang="en-US" altLang="zh-TW" sz="1000" baseline="30000"/>
              <a:t>3</a:t>
            </a:r>
            <a:r>
              <a:rPr lang="en-US" altLang="zh-TW" sz="1000"/>
              <a:t>School of Public Health, Taipei Medical University</a:t>
            </a:r>
          </a:p>
          <a:p>
            <a:pPr algn="ctr">
              <a:lnSpc>
                <a:spcPct val="50000"/>
              </a:lnSpc>
            </a:pPr>
            <a:r>
              <a:rPr lang="en-US" altLang="zh-TW" sz="1000" baseline="30000"/>
              <a:t>4</a:t>
            </a:r>
            <a:r>
              <a:rPr lang="en-US" altLang="zh-TW" sz="1000"/>
              <a:t>Graduate Institute of Injury Prevention and Control, Taipei Medical University</a:t>
            </a:r>
          </a:p>
          <a:p>
            <a:pPr algn="ctr">
              <a:lnSpc>
                <a:spcPct val="50000"/>
              </a:lnSpc>
            </a:pPr>
            <a:r>
              <a:rPr lang="en-US" altLang="zh-TW" sz="1000" baseline="30000"/>
              <a:t>5</a:t>
            </a:r>
            <a:r>
              <a:rPr lang="en-US" altLang="zh-TW" sz="1000"/>
              <a:t>Department of Neurosurgery, Taipei Medical University - Wan-Fang Hospital</a:t>
            </a:r>
          </a:p>
          <a:p>
            <a:pPr algn="ctr">
              <a:lnSpc>
                <a:spcPct val="50000"/>
              </a:lnSpc>
            </a:pPr>
            <a:r>
              <a:rPr lang="en-US" altLang="zh-TW" sz="1000" baseline="30000"/>
              <a:t>6</a:t>
            </a:r>
            <a:r>
              <a:rPr lang="en-US" altLang="zh-TW" sz="1000"/>
              <a:t>Bibliometric Centre, Taipei Medical University - Wan-Fang Hospital</a:t>
            </a:r>
          </a:p>
        </p:txBody>
      </p:sp>
      <p:sp>
        <p:nvSpPr>
          <p:cNvPr id="2060" name="Text Box 12"/>
          <p:cNvSpPr txBox="1">
            <a:spLocks noChangeArrowheads="1"/>
          </p:cNvSpPr>
          <p:nvPr/>
        </p:nvSpPr>
        <p:spPr bwMode="auto">
          <a:xfrm>
            <a:off x="115888" y="1908175"/>
            <a:ext cx="3600450" cy="1009650"/>
          </a:xfrm>
          <a:prstGeom prst="rect">
            <a:avLst/>
          </a:prstGeom>
          <a:noFill/>
          <a:ln w="9525">
            <a:noFill/>
            <a:miter lim="800000"/>
            <a:headEnd/>
            <a:tailEnd/>
          </a:ln>
          <a:effectLst/>
        </p:spPr>
        <p:txBody>
          <a:bodyPr>
            <a:spAutoFit/>
          </a:bodyPr>
          <a:lstStyle/>
          <a:p>
            <a:pPr algn="just"/>
            <a:r>
              <a:rPr lang="en-US" altLang="zh-TW" b="1">
                <a:effectLst>
                  <a:outerShdw blurRad="38100" dist="38100" dir="2700000" algn="tl">
                    <a:srgbClr val="C0C0C0"/>
                  </a:outerShdw>
                </a:effectLst>
                <a:ea typeface="標楷體" pitchFamily="65" charset="-120"/>
              </a:rPr>
              <a:t>Introduction</a:t>
            </a:r>
          </a:p>
          <a:p>
            <a:pPr algn="just"/>
            <a:r>
              <a:rPr lang="en-US" altLang="zh-TW"/>
              <a:t>Most (over 95%) colon cancers are Aden carcinomas that develop when a change (i.e., mutation) occurs in cells that line the wall of the colon or rectum. The disease often begins as an intestinal polyp, also called an adenoma, which is an abnormal growth of tissue. In this study, a bibliometric analysis based on Science Citation Index (</a:t>
            </a:r>
            <a:r>
              <a:rPr lang="en-US" altLang="zh-TW" i="1"/>
              <a:t>SCI</a:t>
            </a:r>
            <a:r>
              <a:rPr lang="en-US" altLang="zh-TW"/>
              <a:t>) was carried out on colon cancer-related publications during the time span of 1991 to 2005. </a:t>
            </a:r>
          </a:p>
        </p:txBody>
      </p:sp>
      <p:sp>
        <p:nvSpPr>
          <p:cNvPr id="2341" name="Text Box 293"/>
          <p:cNvSpPr txBox="1">
            <a:spLocks noChangeArrowheads="1"/>
          </p:cNvSpPr>
          <p:nvPr/>
        </p:nvSpPr>
        <p:spPr bwMode="auto">
          <a:xfrm>
            <a:off x="150813" y="2914650"/>
            <a:ext cx="3494087" cy="1009650"/>
          </a:xfrm>
          <a:prstGeom prst="rect">
            <a:avLst/>
          </a:prstGeom>
          <a:noFill/>
          <a:ln w="9525">
            <a:noFill/>
            <a:miter lim="800000"/>
            <a:headEnd/>
            <a:tailEnd/>
          </a:ln>
          <a:effectLst/>
        </p:spPr>
        <p:txBody>
          <a:bodyPr>
            <a:spAutoFit/>
          </a:bodyPr>
          <a:lstStyle/>
          <a:p>
            <a:r>
              <a:rPr lang="en-US" altLang="zh-TW" b="1">
                <a:effectLst>
                  <a:outerShdw blurRad="38100" dist="38100" dir="2700000" algn="tl">
                    <a:srgbClr val="C0C0C0"/>
                  </a:outerShdw>
                </a:effectLst>
              </a:rPr>
              <a:t>Methods</a:t>
            </a:r>
            <a:endParaRPr lang="en-US" altLang="zh-TW"/>
          </a:p>
          <a:p>
            <a:pPr algn="just"/>
            <a:r>
              <a:rPr lang="en-US" altLang="zh-TW"/>
              <a:t>Documents used in this study were based on the databases of the </a:t>
            </a:r>
            <a:r>
              <a:rPr lang="en-US" altLang="zh-TW" i="1"/>
              <a:t>SCI</a:t>
            </a:r>
            <a:r>
              <a:rPr lang="en-US" altLang="zh-TW"/>
              <a:t> which was accessed from the ISI </a:t>
            </a:r>
            <a:r>
              <a:rPr lang="en-US" altLang="zh-TW" i="1"/>
              <a:t>Web of Science</a:t>
            </a:r>
            <a:r>
              <a:rPr lang="en-US" altLang="zh-TW"/>
              <a:t>, “Colon cancer, rectum cancer, colorectal cancer, pharmacogenomics and polymorphism” were used as keywords to search titles, abstracts, and keywords. Parameters analyzed included type of document, page count, authorship, journal, author keywords and country of publication. </a:t>
            </a:r>
          </a:p>
        </p:txBody>
      </p:sp>
      <p:sp>
        <p:nvSpPr>
          <p:cNvPr id="2346" name="Text Box 298"/>
          <p:cNvSpPr txBox="1">
            <a:spLocks noChangeArrowheads="1"/>
          </p:cNvSpPr>
          <p:nvPr/>
        </p:nvSpPr>
        <p:spPr bwMode="auto">
          <a:xfrm>
            <a:off x="150813" y="3924300"/>
            <a:ext cx="3565525" cy="214313"/>
          </a:xfrm>
          <a:prstGeom prst="rect">
            <a:avLst/>
          </a:prstGeom>
          <a:noFill/>
          <a:ln w="9525">
            <a:noFill/>
            <a:miter lim="800000"/>
            <a:headEnd/>
            <a:tailEnd/>
          </a:ln>
          <a:effectLst/>
        </p:spPr>
        <p:txBody>
          <a:bodyPr>
            <a:spAutoFit/>
          </a:bodyPr>
          <a:lstStyle/>
          <a:p>
            <a:r>
              <a:rPr lang="en-US" altLang="zh-TW" b="1">
                <a:effectLst>
                  <a:outerShdw blurRad="38100" dist="38100" dir="2700000" algn="tl">
                    <a:srgbClr val="C0C0C0"/>
                  </a:outerShdw>
                </a:effectLst>
              </a:rPr>
              <a:t>Results</a:t>
            </a:r>
          </a:p>
        </p:txBody>
      </p:sp>
      <p:sp>
        <p:nvSpPr>
          <p:cNvPr id="2497" name="Text Box 449"/>
          <p:cNvSpPr txBox="1">
            <a:spLocks noChangeArrowheads="1"/>
          </p:cNvSpPr>
          <p:nvPr/>
        </p:nvSpPr>
        <p:spPr bwMode="auto">
          <a:xfrm>
            <a:off x="3521075" y="6011863"/>
            <a:ext cx="3244850" cy="458787"/>
          </a:xfrm>
          <a:prstGeom prst="rect">
            <a:avLst/>
          </a:prstGeom>
          <a:noFill/>
          <a:ln w="9525">
            <a:noFill/>
            <a:miter lim="800000"/>
            <a:headEnd/>
            <a:tailEnd/>
          </a:ln>
          <a:effectLst/>
        </p:spPr>
        <p:txBody>
          <a:bodyPr>
            <a:spAutoFit/>
          </a:bodyPr>
          <a:lstStyle/>
          <a:p>
            <a:pPr marL="180975" indent="-180975" algn="just">
              <a:buFont typeface="Wingdings" pitchFamily="2" charset="2"/>
              <a:buChar char="v"/>
            </a:pPr>
            <a:r>
              <a:rPr lang="en-US" altLang="zh-TW"/>
              <a:t>Of the 10,248 articles in SCI, 5,570 articles had author keyword information. Among 1,654 keywords, 1,239 (74%) keywords were used only 1 time.</a:t>
            </a:r>
            <a:endParaRPr lang="en-US" altLang="zh-TW" b="1">
              <a:effectLst>
                <a:outerShdw blurRad="38100" dist="38100" dir="2700000" algn="tl">
                  <a:srgbClr val="C0C0C0"/>
                </a:outerShdw>
              </a:effectLst>
            </a:endParaRPr>
          </a:p>
        </p:txBody>
      </p:sp>
      <p:grpSp>
        <p:nvGrpSpPr>
          <p:cNvPr id="6247" name="Group 1127"/>
          <p:cNvGrpSpPr>
            <a:grpSpLocks/>
          </p:cNvGrpSpPr>
          <p:nvPr/>
        </p:nvGrpSpPr>
        <p:grpSpPr bwMode="auto">
          <a:xfrm>
            <a:off x="-515938" y="5940425"/>
            <a:ext cx="5600701" cy="3457575"/>
            <a:chOff x="-325" y="3742"/>
            <a:chExt cx="3528" cy="2178"/>
          </a:xfrm>
        </p:grpSpPr>
        <p:sp>
          <p:nvSpPr>
            <p:cNvPr id="2433" name="Text Box 385"/>
            <p:cNvSpPr txBox="1">
              <a:spLocks noChangeArrowheads="1"/>
            </p:cNvSpPr>
            <p:nvPr/>
          </p:nvSpPr>
          <p:spPr bwMode="auto">
            <a:xfrm>
              <a:off x="161" y="3833"/>
              <a:ext cx="1636" cy="135"/>
            </a:xfrm>
            <a:prstGeom prst="rect">
              <a:avLst/>
            </a:prstGeom>
            <a:noFill/>
            <a:ln w="9525">
              <a:noFill/>
              <a:miter lim="800000"/>
              <a:headEnd/>
              <a:tailEnd/>
            </a:ln>
            <a:effectLst/>
          </p:spPr>
          <p:txBody>
            <a:bodyPr>
              <a:spAutoFit/>
            </a:bodyPr>
            <a:lstStyle/>
            <a:p>
              <a:pPr algn="ctr"/>
              <a:r>
                <a:rPr lang="en-US" altLang="zh-TW"/>
                <a:t>Figure 2. Ten most used author keywords</a:t>
              </a:r>
            </a:p>
          </p:txBody>
        </p:sp>
        <p:graphicFrame>
          <p:nvGraphicFramePr>
            <p:cNvPr id="6155" name="Object 1035"/>
            <p:cNvGraphicFramePr>
              <a:graphicFrameLocks noChangeAspect="1"/>
            </p:cNvGraphicFramePr>
            <p:nvPr/>
          </p:nvGraphicFramePr>
          <p:xfrm>
            <a:off x="-325" y="3742"/>
            <a:ext cx="3528" cy="2178"/>
          </p:xfrm>
          <a:graphic>
            <a:graphicData uri="http://schemas.openxmlformats.org/presentationml/2006/ole">
              <p:oleObj spid="_x0000_s6155" name="圖表" r:id="rId4" imgW="5286451" imgH="3257702" progId="Excel.Chart.8">
                <p:embed/>
              </p:oleObj>
            </a:graphicData>
          </a:graphic>
        </p:graphicFrame>
      </p:grpSp>
      <p:grpSp>
        <p:nvGrpSpPr>
          <p:cNvPr id="6248" name="Group 1128"/>
          <p:cNvGrpSpPr>
            <a:grpSpLocks/>
          </p:cNvGrpSpPr>
          <p:nvPr/>
        </p:nvGrpSpPr>
        <p:grpSpPr bwMode="auto">
          <a:xfrm>
            <a:off x="3659188" y="2111375"/>
            <a:ext cx="3094037" cy="3870325"/>
            <a:chOff x="2257" y="1247"/>
            <a:chExt cx="1949" cy="2438"/>
          </a:xfrm>
        </p:grpSpPr>
        <p:sp>
          <p:nvSpPr>
            <p:cNvPr id="2482" name="Text Box 434"/>
            <p:cNvSpPr txBox="1">
              <a:spLocks noChangeArrowheads="1"/>
            </p:cNvSpPr>
            <p:nvPr/>
          </p:nvSpPr>
          <p:spPr bwMode="auto">
            <a:xfrm>
              <a:off x="2309" y="1247"/>
              <a:ext cx="1888" cy="135"/>
            </a:xfrm>
            <a:prstGeom prst="rect">
              <a:avLst/>
            </a:prstGeom>
            <a:noFill/>
            <a:ln w="9525">
              <a:noFill/>
              <a:miter lim="800000"/>
              <a:headEnd/>
              <a:tailEnd/>
            </a:ln>
            <a:effectLst/>
          </p:spPr>
          <p:txBody>
            <a:bodyPr>
              <a:spAutoFit/>
            </a:bodyPr>
            <a:lstStyle/>
            <a:p>
              <a:r>
                <a:rPr lang="en-US" altLang="zh-TW"/>
                <a:t>Table 1. Major characteristics of the research</a:t>
              </a:r>
            </a:p>
          </p:txBody>
        </p:sp>
        <p:sp>
          <p:nvSpPr>
            <p:cNvPr id="2366" name="Text Box 318"/>
            <p:cNvSpPr txBox="1">
              <a:spLocks noChangeArrowheads="1"/>
            </p:cNvSpPr>
            <p:nvPr/>
          </p:nvSpPr>
          <p:spPr bwMode="auto">
            <a:xfrm>
              <a:off x="2257" y="3473"/>
              <a:ext cx="1860" cy="212"/>
            </a:xfrm>
            <a:prstGeom prst="rect">
              <a:avLst/>
            </a:prstGeom>
            <a:noFill/>
            <a:ln w="9525">
              <a:noFill/>
              <a:miter lim="800000"/>
              <a:headEnd/>
              <a:tailEnd/>
            </a:ln>
            <a:effectLst/>
          </p:spPr>
          <p:txBody>
            <a:bodyPr>
              <a:spAutoFit/>
            </a:bodyPr>
            <a:lstStyle/>
            <a:p>
              <a:pPr>
                <a:spcBef>
                  <a:spcPct val="0"/>
                </a:spcBef>
              </a:pPr>
              <a:r>
                <a:rPr lang="en-US" altLang="zh-TW"/>
                <a:t>P: Number of articles; PG: Total pages; AU: Number of authors; J: Number of journals; NR: Cited reference count</a:t>
              </a:r>
            </a:p>
          </p:txBody>
        </p:sp>
        <p:graphicFrame>
          <p:nvGraphicFramePr>
            <p:cNvPr id="6237" name="Object 1117"/>
            <p:cNvGraphicFramePr>
              <a:graphicFrameLocks noChangeAspect="1"/>
            </p:cNvGraphicFramePr>
            <p:nvPr/>
          </p:nvGraphicFramePr>
          <p:xfrm>
            <a:off x="2298" y="1386"/>
            <a:ext cx="1908" cy="2238"/>
          </p:xfrm>
          <a:graphic>
            <a:graphicData uri="http://schemas.openxmlformats.org/presentationml/2006/ole">
              <p:oleObj spid="_x0000_s6237" name="文件" r:id="rId5" imgW="3032244" imgH="3606265" progId="Word.Document.8">
                <p:embed/>
              </p:oleObj>
            </a:graphicData>
          </a:graphic>
        </p:graphicFrame>
      </p:grpSp>
      <p:grpSp>
        <p:nvGrpSpPr>
          <p:cNvPr id="6246" name="Group 1126"/>
          <p:cNvGrpSpPr>
            <a:grpSpLocks/>
          </p:cNvGrpSpPr>
          <p:nvPr/>
        </p:nvGrpSpPr>
        <p:grpSpPr bwMode="auto">
          <a:xfrm>
            <a:off x="328613" y="4141788"/>
            <a:ext cx="3028950" cy="1982787"/>
            <a:chOff x="104" y="2609"/>
            <a:chExt cx="1908" cy="1249"/>
          </a:xfrm>
        </p:grpSpPr>
        <p:sp>
          <p:nvSpPr>
            <p:cNvPr id="2531" name="Text Box 483"/>
            <p:cNvSpPr txBox="1">
              <a:spLocks noChangeArrowheads="1"/>
            </p:cNvSpPr>
            <p:nvPr/>
          </p:nvSpPr>
          <p:spPr bwMode="auto">
            <a:xfrm>
              <a:off x="210" y="2609"/>
              <a:ext cx="1360" cy="135"/>
            </a:xfrm>
            <a:prstGeom prst="rect">
              <a:avLst/>
            </a:prstGeom>
            <a:noFill/>
            <a:ln w="9525">
              <a:noFill/>
              <a:miter lim="800000"/>
              <a:headEnd/>
              <a:tailEnd/>
            </a:ln>
            <a:effectLst/>
          </p:spPr>
          <p:txBody>
            <a:bodyPr>
              <a:spAutoFit/>
            </a:bodyPr>
            <a:lstStyle/>
            <a:p>
              <a:r>
                <a:rPr lang="en-US" altLang="zh-TW"/>
                <a:t>Figure1. Cumulative number of articles</a:t>
              </a:r>
            </a:p>
          </p:txBody>
        </p:sp>
        <p:graphicFrame>
          <p:nvGraphicFramePr>
            <p:cNvPr id="6243" name="Object 1123"/>
            <p:cNvGraphicFramePr>
              <a:graphicFrameLocks noChangeAspect="1"/>
            </p:cNvGraphicFramePr>
            <p:nvPr/>
          </p:nvGraphicFramePr>
          <p:xfrm>
            <a:off x="104" y="2712"/>
            <a:ext cx="1908" cy="1146"/>
          </p:xfrm>
          <a:graphic>
            <a:graphicData uri="http://schemas.openxmlformats.org/presentationml/2006/ole">
              <p:oleObj spid="_x0000_s6243" name="圖表" r:id="rId6" imgW="6181649" imgH="3714902" progId="Excel.Chart.8">
                <p:embed/>
              </p:oleObj>
            </a:graphicData>
          </a:graphic>
        </p:graphicFrame>
      </p:grpSp>
    </p:spTree>
  </p:cSld>
  <p:clrMapOvr>
    <a:masterClrMapping/>
  </p:clrMapOvr>
  <p:timing>
    <p:tnLst>
      <p:par>
        <p:cTn id="1" dur="indefinite" restart="never" nodeType="tmRoot"/>
      </p:par>
    </p:tnLst>
  </p:timing>
</p:sld>
</file>

<file path=ppt/theme/theme1.xml><?xml version="1.0" encoding="utf-8"?>
<a:theme xmlns:a="http://schemas.openxmlformats.org/drawingml/2006/main" name="預設簡報設計">
  <a:themeElements>
    <a:clrScheme name="預設簡報設計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預設簡報設計">
      <a:majorFont>
        <a:latin typeface="Times New Roman"/>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1" lang="zh-TW" altLang="en-US" sz="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1" lang="zh-TW" altLang="en-US" sz="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預設簡報設計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預設簡報設計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預設簡報設計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1498</TotalTime>
  <Words>398</Words>
  <Application>Microsoft Office PowerPoint</Application>
  <PresentationFormat>如螢幕大小 (4:3)</PresentationFormat>
  <Paragraphs>24</Paragraphs>
  <Slides>1</Slides>
  <Notes>1</Notes>
  <HiddenSlides>0</HiddenSlides>
  <MMClips>0</MMClips>
  <ScaleCrop>false</ScaleCrop>
  <HeadingPairs>
    <vt:vector size="8" baseType="variant">
      <vt:variant>
        <vt:lpstr>使用字型</vt:lpstr>
      </vt:variant>
      <vt:variant>
        <vt:i4>5</vt:i4>
      </vt:variant>
      <vt:variant>
        <vt:lpstr>佈景主題</vt:lpstr>
      </vt:variant>
      <vt:variant>
        <vt:i4>1</vt:i4>
      </vt:variant>
      <vt:variant>
        <vt:lpstr>內嵌 OLE 伺服程式</vt:lpstr>
      </vt:variant>
      <vt:variant>
        <vt:i4>2</vt:i4>
      </vt:variant>
      <vt:variant>
        <vt:lpstr>投影片標題</vt:lpstr>
      </vt:variant>
      <vt:variant>
        <vt:i4>1</vt:i4>
      </vt:variant>
    </vt:vector>
  </HeadingPairs>
  <TitlesOfParts>
    <vt:vector size="9" baseType="lpstr">
      <vt:lpstr>Times New Roman</vt:lpstr>
      <vt:lpstr>新細明體</vt:lpstr>
      <vt:lpstr>Arial</vt:lpstr>
      <vt:lpstr>Wingdings</vt:lpstr>
      <vt:lpstr>標楷體</vt:lpstr>
      <vt:lpstr>預設簡報設計</vt:lpstr>
      <vt:lpstr>Microsoft Office Excel 圖表</vt:lpstr>
      <vt:lpstr>Microsoft Word 文件</vt:lpstr>
      <vt:lpstr>投影片 1</vt:lpstr>
    </vt:vector>
  </TitlesOfParts>
  <Company>tmu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Bibliometric analysis of Helicobacter Pylori research in period of 1995 to 2004</dc:title>
  <dc:creator>YSHo</dc:creator>
  <cp:lastModifiedBy>YSHo</cp:lastModifiedBy>
  <cp:revision>112</cp:revision>
  <dcterms:created xsi:type="dcterms:W3CDTF">2003-05-07T02:06:08Z</dcterms:created>
  <dcterms:modified xsi:type="dcterms:W3CDTF">2014-05-30T01:17:20Z</dcterms:modified>
</cp:coreProperties>
</file>