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7099300" cy="10234613"/>
  <p:defaultTextStyle>
    <a:defPPr>
      <a:defRPr lang="zh-TW"/>
    </a:defPPr>
    <a:lvl1pPr algn="l" rtl="0" fontAlgn="base">
      <a:spcBef>
        <a:spcPct val="50000"/>
      </a:spcBef>
      <a:spcAft>
        <a:spcPct val="0"/>
      </a:spcAft>
      <a:defRPr kumimoji="1" sz="800" kern="1200">
        <a:solidFill>
          <a:schemeClr val="tx1"/>
        </a:solidFill>
        <a:latin typeface="Arial" charset="0"/>
        <a:ea typeface="新細明體" pitchFamily="18" charset="-120"/>
        <a:cs typeface="+mn-cs"/>
      </a:defRPr>
    </a:lvl1pPr>
    <a:lvl2pPr marL="457200" algn="l" rtl="0" fontAlgn="base">
      <a:spcBef>
        <a:spcPct val="50000"/>
      </a:spcBef>
      <a:spcAft>
        <a:spcPct val="0"/>
      </a:spcAft>
      <a:defRPr kumimoji="1" sz="800" kern="1200">
        <a:solidFill>
          <a:schemeClr val="tx1"/>
        </a:solidFill>
        <a:latin typeface="Arial" charset="0"/>
        <a:ea typeface="新細明體" pitchFamily="18" charset="-120"/>
        <a:cs typeface="+mn-cs"/>
      </a:defRPr>
    </a:lvl2pPr>
    <a:lvl3pPr marL="914400" algn="l" rtl="0" fontAlgn="base">
      <a:spcBef>
        <a:spcPct val="50000"/>
      </a:spcBef>
      <a:spcAft>
        <a:spcPct val="0"/>
      </a:spcAft>
      <a:defRPr kumimoji="1" sz="800" kern="1200">
        <a:solidFill>
          <a:schemeClr val="tx1"/>
        </a:solidFill>
        <a:latin typeface="Arial" charset="0"/>
        <a:ea typeface="新細明體" pitchFamily="18" charset="-120"/>
        <a:cs typeface="+mn-cs"/>
      </a:defRPr>
    </a:lvl3pPr>
    <a:lvl4pPr marL="1371600" algn="l" rtl="0" fontAlgn="base">
      <a:spcBef>
        <a:spcPct val="50000"/>
      </a:spcBef>
      <a:spcAft>
        <a:spcPct val="0"/>
      </a:spcAft>
      <a:defRPr kumimoji="1" sz="800" kern="1200">
        <a:solidFill>
          <a:schemeClr val="tx1"/>
        </a:solidFill>
        <a:latin typeface="Arial" charset="0"/>
        <a:ea typeface="新細明體" pitchFamily="18" charset="-120"/>
        <a:cs typeface="+mn-cs"/>
      </a:defRPr>
    </a:lvl4pPr>
    <a:lvl5pPr marL="1828800" algn="l" rtl="0" fontAlgn="base">
      <a:spcBef>
        <a:spcPct val="50000"/>
      </a:spcBef>
      <a:spcAft>
        <a:spcPct val="0"/>
      </a:spcAft>
      <a:defRPr kumimoji="1" sz="800" kern="1200">
        <a:solidFill>
          <a:schemeClr val="tx1"/>
        </a:solidFill>
        <a:latin typeface="Arial" charset="0"/>
        <a:ea typeface="新細明體" pitchFamily="18" charset="-120"/>
        <a:cs typeface="+mn-cs"/>
      </a:defRPr>
    </a:lvl5pPr>
    <a:lvl6pPr marL="2286000" algn="l" defTabSz="914400" rtl="0" eaLnBrk="1" latinLnBrk="0" hangingPunct="1">
      <a:defRPr kumimoji="1" sz="800" kern="1200">
        <a:solidFill>
          <a:schemeClr val="tx1"/>
        </a:solidFill>
        <a:latin typeface="Arial" charset="0"/>
        <a:ea typeface="新細明體" pitchFamily="18" charset="-120"/>
        <a:cs typeface="+mn-cs"/>
      </a:defRPr>
    </a:lvl6pPr>
    <a:lvl7pPr marL="2743200" algn="l" defTabSz="914400" rtl="0" eaLnBrk="1" latinLnBrk="0" hangingPunct="1">
      <a:defRPr kumimoji="1" sz="800" kern="1200">
        <a:solidFill>
          <a:schemeClr val="tx1"/>
        </a:solidFill>
        <a:latin typeface="Arial" charset="0"/>
        <a:ea typeface="新細明體" pitchFamily="18" charset="-120"/>
        <a:cs typeface="+mn-cs"/>
      </a:defRPr>
    </a:lvl7pPr>
    <a:lvl8pPr marL="3200400" algn="l" defTabSz="914400" rtl="0" eaLnBrk="1" latinLnBrk="0" hangingPunct="1">
      <a:defRPr kumimoji="1" sz="800" kern="1200">
        <a:solidFill>
          <a:schemeClr val="tx1"/>
        </a:solidFill>
        <a:latin typeface="Arial" charset="0"/>
        <a:ea typeface="新細明體" pitchFamily="18" charset="-120"/>
        <a:cs typeface="+mn-cs"/>
      </a:defRPr>
    </a:lvl8pPr>
    <a:lvl9pPr marL="3657600" algn="l" defTabSz="914400" rtl="0" eaLnBrk="1" latinLnBrk="0" hangingPunct="1">
      <a:defRPr kumimoji="1" sz="800"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530" autoAdjust="0"/>
  </p:normalViewPr>
  <p:slideViewPr>
    <p:cSldViewPr>
      <p:cViewPr varScale="1">
        <p:scale>
          <a:sx n="66" d="100"/>
          <a:sy n="66" d="100"/>
        </p:scale>
        <p:origin x="-3156" y="-9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latin typeface="Times New Roman" pitchFamily="18" charset="0"/>
              </a:defRPr>
            </a:lvl1pPr>
          </a:lstStyle>
          <a:p>
            <a:endParaRPr lang="en-US" altLang="zh-TW"/>
          </a:p>
        </p:txBody>
      </p:sp>
      <p:sp>
        <p:nvSpPr>
          <p:cNvPr id="409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atin typeface="Times New Roman" pitchFamily="18" charset="0"/>
              </a:defRPr>
            </a:lvl1pPr>
          </a:lstStyle>
          <a:p>
            <a:endParaRPr lang="en-US" altLang="zh-TW"/>
          </a:p>
        </p:txBody>
      </p:sp>
      <p:sp>
        <p:nvSpPr>
          <p:cNvPr id="4100" name="Rectangle 4"/>
          <p:cNvSpPr>
            <a:spLocks noRot="1" noChangeArrowheads="1" noTextEdit="1"/>
          </p:cNvSpPr>
          <p:nvPr>
            <p:ph type="sldImg" idx="2"/>
          </p:nvPr>
        </p:nvSpPr>
        <p:spPr bwMode="auto">
          <a:xfrm>
            <a:off x="2111375" y="768350"/>
            <a:ext cx="2876550" cy="3836988"/>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10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latin typeface="Times New Roman" pitchFamily="18" charset="0"/>
              </a:defRPr>
            </a:lvl1pPr>
          </a:lstStyle>
          <a:p>
            <a:endParaRPr lang="en-US" altLang="zh-TW"/>
          </a:p>
        </p:txBody>
      </p:sp>
      <p:sp>
        <p:nvSpPr>
          <p:cNvPr id="410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atin typeface="Times New Roman" pitchFamily="18" charset="0"/>
              </a:defRPr>
            </a:lvl1pPr>
          </a:lstStyle>
          <a:p>
            <a:fld id="{51E500A0-2376-4AA6-A668-6A2AFB142AA7}" type="slidenum">
              <a:rPr lang="en-US" altLang="zh-TW"/>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DFA712-C9DA-4864-B7D5-90F9AA4A98EE}" type="slidenum">
              <a:rPr lang="en-US" altLang="zh-TW"/>
              <a:pPr/>
              <a:t>1</a:t>
            </a:fld>
            <a:endParaRPr lang="en-US" altLang="zh-TW"/>
          </a:p>
        </p:txBody>
      </p:sp>
      <p:sp>
        <p:nvSpPr>
          <p:cNvPr id="5122" name="Rectangle 2"/>
          <p:cNvSpPr>
            <a:spLocks noRo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zh-TW"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514350" y="2840038"/>
            <a:ext cx="5829300" cy="1960562"/>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E64C4F51-51C5-4F98-A437-E49ECD2CAC4B}" type="slidenum">
              <a:rPr lang="en-US" altLang="zh-TW"/>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08AFABD5-1C05-49A2-B257-2F1BB267EEB3}" type="slidenum">
              <a:rPr lang="en-US" altLang="zh-TW"/>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4886325" y="812800"/>
            <a:ext cx="1457325" cy="73152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14350" y="812800"/>
            <a:ext cx="4219575" cy="73152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5AE0305F-2C20-49F3-8849-7BB22D451643}"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2A21639B-E9FB-4B04-93E0-055FD33929C6}" type="slidenum">
              <a:rPr lang="en-US" altLang="zh-TW"/>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541338" y="5875338"/>
            <a:ext cx="5829300" cy="1816100"/>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654E3502-2639-4D7F-8593-6DDD58D13DA7}" type="slidenum">
              <a:rPr lang="en-US" altLang="zh-TW"/>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C2DDEDD1-7E6A-4597-A730-A8076578B634}" type="slidenum">
              <a:rPr lang="en-US" altLang="zh-TW"/>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342900" y="366713"/>
            <a:ext cx="6172200" cy="1524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endParaRPr lang="en-US" altLang="zh-TW"/>
          </a:p>
        </p:txBody>
      </p:sp>
      <p:sp>
        <p:nvSpPr>
          <p:cNvPr id="9" name="投影片編號版面配置區 8"/>
          <p:cNvSpPr>
            <a:spLocks noGrp="1"/>
          </p:cNvSpPr>
          <p:nvPr>
            <p:ph type="sldNum" sz="quarter" idx="12"/>
          </p:nvPr>
        </p:nvSpPr>
        <p:spPr/>
        <p:txBody>
          <a:bodyPr/>
          <a:lstStyle>
            <a:lvl1pPr>
              <a:defRPr/>
            </a:lvl1pPr>
          </a:lstStyle>
          <a:p>
            <a:fld id="{49910669-FF74-4260-B3D3-953FFAE8DA3F}" type="slidenum">
              <a:rPr lang="en-US" altLang="zh-TW"/>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endParaRPr lang="en-US" altLang="zh-TW"/>
          </a:p>
        </p:txBody>
      </p:sp>
      <p:sp>
        <p:nvSpPr>
          <p:cNvPr id="5" name="投影片編號版面配置區 4"/>
          <p:cNvSpPr>
            <a:spLocks noGrp="1"/>
          </p:cNvSpPr>
          <p:nvPr>
            <p:ph type="sldNum" sz="quarter" idx="12"/>
          </p:nvPr>
        </p:nvSpPr>
        <p:spPr/>
        <p:txBody>
          <a:bodyPr/>
          <a:lstStyle>
            <a:lvl1pPr>
              <a:defRPr/>
            </a:lvl1pPr>
          </a:lstStyle>
          <a:p>
            <a:fld id="{2280EF03-632C-4301-AA6A-812F633E625A}" type="slidenum">
              <a:rPr lang="en-US" altLang="zh-TW"/>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endParaRPr lang="en-US" altLang="zh-TW"/>
          </a:p>
        </p:txBody>
      </p:sp>
      <p:sp>
        <p:nvSpPr>
          <p:cNvPr id="4" name="投影片編號版面配置區 3"/>
          <p:cNvSpPr>
            <a:spLocks noGrp="1"/>
          </p:cNvSpPr>
          <p:nvPr>
            <p:ph type="sldNum" sz="quarter" idx="12"/>
          </p:nvPr>
        </p:nvSpPr>
        <p:spPr/>
        <p:txBody>
          <a:bodyPr/>
          <a:lstStyle>
            <a:lvl1pPr>
              <a:defRPr/>
            </a:lvl1pPr>
          </a:lstStyle>
          <a:p>
            <a:fld id="{96266983-FC48-4D58-8E07-D0B14DDE1732}" type="slidenum">
              <a:rPr lang="en-US" altLang="zh-TW"/>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342900" y="363538"/>
            <a:ext cx="2255838" cy="154940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EB7211DD-CE65-48A6-B0A0-066790A2FC5E}" type="slidenum">
              <a:rPr lang="en-US" altLang="zh-TW"/>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344613" y="6400800"/>
            <a:ext cx="4114800" cy="755650"/>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DE520809-2435-4E39-89CA-0D51C0C927EA}" type="slidenum">
              <a:rPr lang="en-US" altLang="zh-TW"/>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514350" y="2641600"/>
            <a:ext cx="58293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atin typeface="+mn-lt"/>
              </a:defRPr>
            </a:lvl1pPr>
          </a:lstStyle>
          <a:p>
            <a:endParaRPr lang="en-US" altLang="zh-TW"/>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atin typeface="+mn-lt"/>
              </a:defRPr>
            </a:lvl1pPr>
          </a:lstStyle>
          <a:p>
            <a:endParaRPr lang="en-US" altLang="zh-TW"/>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atin typeface="+mn-lt"/>
              </a:defRPr>
            </a:lvl1pPr>
          </a:lstStyle>
          <a:p>
            <a:fld id="{3F369397-1DBE-48DA-B944-2ECA233870BA}"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新細明體" pitchFamily="18" charset="-120"/>
        </a:defRPr>
      </a:lvl2pPr>
      <a:lvl3pPr algn="ctr" rtl="0" fontAlgn="base">
        <a:spcBef>
          <a:spcPct val="0"/>
        </a:spcBef>
        <a:spcAft>
          <a:spcPct val="0"/>
        </a:spcAft>
        <a:defRPr kumimoji="1" sz="4400">
          <a:solidFill>
            <a:schemeClr val="tx2"/>
          </a:solidFill>
          <a:latin typeface="Times New Roman" pitchFamily="18" charset="0"/>
          <a:ea typeface="新細明體" pitchFamily="18" charset="-120"/>
        </a:defRPr>
      </a:lvl3pPr>
      <a:lvl4pPr algn="ctr" rtl="0" fontAlgn="base">
        <a:spcBef>
          <a:spcPct val="0"/>
        </a:spcBef>
        <a:spcAft>
          <a:spcPct val="0"/>
        </a:spcAft>
        <a:defRPr kumimoji="1" sz="4400">
          <a:solidFill>
            <a:schemeClr val="tx2"/>
          </a:solidFill>
          <a:latin typeface="Times New Roman" pitchFamily="18" charset="0"/>
          <a:ea typeface="新細明體" pitchFamily="18" charset="-120"/>
        </a:defRPr>
      </a:lvl4pPr>
      <a:lvl5pPr algn="ctr" rtl="0" fontAlgn="base">
        <a:spcBef>
          <a:spcPct val="0"/>
        </a:spcBef>
        <a:spcAft>
          <a:spcPct val="0"/>
        </a:spcAft>
        <a:defRPr kumimoji="1" sz="4400">
          <a:solidFill>
            <a:schemeClr val="tx2"/>
          </a:solidFill>
          <a:latin typeface="Times New Roman" pitchFamily="18" charset="0"/>
          <a:ea typeface="新細明體" pitchFamily="18" charset="-120"/>
        </a:defRPr>
      </a:lvl5pPr>
      <a:lvl6pPr marL="457200" algn="ctr" rtl="0" fontAlgn="base">
        <a:spcBef>
          <a:spcPct val="0"/>
        </a:spcBef>
        <a:spcAft>
          <a:spcPct val="0"/>
        </a:spcAft>
        <a:defRPr kumimoji="1" sz="4400">
          <a:solidFill>
            <a:schemeClr val="tx2"/>
          </a:solidFill>
          <a:latin typeface="Times New Roman" pitchFamily="18" charset="0"/>
          <a:ea typeface="新細明體" pitchFamily="18" charset="-120"/>
        </a:defRPr>
      </a:lvl6pPr>
      <a:lvl7pPr marL="914400" algn="ctr" rtl="0" fontAlgn="base">
        <a:spcBef>
          <a:spcPct val="0"/>
        </a:spcBef>
        <a:spcAft>
          <a:spcPct val="0"/>
        </a:spcAft>
        <a:defRPr kumimoji="1" sz="4400">
          <a:solidFill>
            <a:schemeClr val="tx2"/>
          </a:solidFill>
          <a:latin typeface="Times New Roman" pitchFamily="18" charset="0"/>
          <a:ea typeface="新細明體" pitchFamily="18" charset="-120"/>
        </a:defRPr>
      </a:lvl7pPr>
      <a:lvl8pPr marL="1371600" algn="ctr" rtl="0" fontAlgn="base">
        <a:spcBef>
          <a:spcPct val="0"/>
        </a:spcBef>
        <a:spcAft>
          <a:spcPct val="0"/>
        </a:spcAft>
        <a:defRPr kumimoji="1" sz="4400">
          <a:solidFill>
            <a:schemeClr val="tx2"/>
          </a:solidFill>
          <a:latin typeface="Times New Roman" pitchFamily="18" charset="0"/>
          <a:ea typeface="新細明體" pitchFamily="18" charset="-120"/>
        </a:defRPr>
      </a:lvl8pPr>
      <a:lvl9pPr marL="1828800" algn="ctr" rtl="0" fontAlgn="base">
        <a:spcBef>
          <a:spcPct val="0"/>
        </a:spcBef>
        <a:spcAft>
          <a:spcPct val="0"/>
        </a:spcAft>
        <a:defRPr kumimoji="1" sz="4400">
          <a:solidFill>
            <a:schemeClr val="tx2"/>
          </a:solidFill>
          <a:latin typeface="Times New Roman" pitchFamily="18" charset="0"/>
          <a:ea typeface="新細明體" pitchFamily="18" charset="-12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Microsoft_Office_Excel___3.xls"/><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Microsoft_Office_Word_97_-_2003___2.doc"/><Relationship Id="rId5" Type="http://schemas.openxmlformats.org/officeDocument/2006/relationships/oleObject" Target="../embeddings/Microsoft_Office_Excel___1.xls"/><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05" name="Picture 957" descr="stance_lg"/>
          <p:cNvPicPr>
            <a:picLocks noChangeAspect="1" noChangeArrowheads="1"/>
          </p:cNvPicPr>
          <p:nvPr/>
        </p:nvPicPr>
        <p:blipFill>
          <a:blip r:embed="rId4" cstate="print">
            <a:lum bright="64000" contrast="-52000"/>
            <a:grayscl/>
          </a:blip>
          <a:srcRect b="8556"/>
          <a:stretch>
            <a:fillRect/>
          </a:stretch>
        </p:blipFill>
        <p:spPr bwMode="auto">
          <a:xfrm>
            <a:off x="80963" y="34925"/>
            <a:ext cx="6705600" cy="9001125"/>
          </a:xfrm>
          <a:prstGeom prst="rect">
            <a:avLst/>
          </a:prstGeom>
          <a:noFill/>
        </p:spPr>
      </p:pic>
      <p:sp>
        <p:nvSpPr>
          <p:cNvPr id="2057" name="Text Box 9"/>
          <p:cNvSpPr txBox="1">
            <a:spLocks noChangeArrowheads="1"/>
          </p:cNvSpPr>
          <p:nvPr/>
        </p:nvSpPr>
        <p:spPr bwMode="auto">
          <a:xfrm>
            <a:off x="188913" y="7262813"/>
            <a:ext cx="3168650" cy="1485900"/>
          </a:xfrm>
          <a:prstGeom prst="rect">
            <a:avLst/>
          </a:prstGeom>
          <a:noFill/>
          <a:ln w="9525">
            <a:noFill/>
            <a:miter lim="800000"/>
            <a:headEnd/>
            <a:tailEnd/>
          </a:ln>
          <a:effectLst/>
        </p:spPr>
        <p:txBody>
          <a:bodyPr>
            <a:spAutoFit/>
          </a:bodyPr>
          <a:lstStyle/>
          <a:p>
            <a:pPr marL="180975" indent="-180975"/>
            <a:r>
              <a:rPr lang="en-US" altLang="zh-TW" b="1">
                <a:effectLst>
                  <a:outerShdw blurRad="38100" dist="38100" dir="2700000" algn="tl">
                    <a:srgbClr val="C0C0C0"/>
                  </a:outerShdw>
                </a:effectLst>
              </a:rPr>
              <a:t>Conclusions</a:t>
            </a:r>
            <a:endParaRPr lang="en-GB" altLang="zh-TW" b="1">
              <a:effectLst>
                <a:outerShdw blurRad="38100" dist="38100" dir="2700000" algn="tl">
                  <a:srgbClr val="C0C0C0"/>
                </a:outerShdw>
              </a:effectLst>
            </a:endParaRPr>
          </a:p>
          <a:p>
            <a:pPr marL="180975" indent="-180975" algn="just">
              <a:buFont typeface="Wingdings" pitchFamily="2" charset="2"/>
              <a:buChar char="v"/>
            </a:pPr>
            <a:r>
              <a:rPr lang="en-US" altLang="zh-TW"/>
              <a:t>The logarithmic relation shows that Breast Cancer research was a constant growth rate on publications in the fifty year. </a:t>
            </a:r>
          </a:p>
          <a:p>
            <a:pPr marL="180975" indent="-180975" algn="just">
              <a:spcBef>
                <a:spcPct val="30000"/>
              </a:spcBef>
              <a:buFont typeface="Wingdings" pitchFamily="2" charset="2"/>
              <a:buChar char="v"/>
            </a:pPr>
            <a:r>
              <a:rPr lang="en-US" altLang="zh-TW"/>
              <a:t>Nine document types were found in the total of 2,061 documents. Eighty-five percent of all documents are articles.</a:t>
            </a:r>
          </a:p>
          <a:p>
            <a:pPr marL="180975" indent="-180975" algn="just">
              <a:spcBef>
                <a:spcPct val="30000"/>
              </a:spcBef>
              <a:buFont typeface="Wingdings" pitchFamily="2" charset="2"/>
              <a:buChar char="v"/>
            </a:pPr>
            <a:r>
              <a:rPr lang="en-US" altLang="zh-TW"/>
              <a:t>As the keywords analysis, “Breast Cancer” is more popular than “Polymorphism”.</a:t>
            </a:r>
          </a:p>
          <a:p>
            <a:pPr marL="180975" indent="-180975" algn="just">
              <a:spcBef>
                <a:spcPct val="30000"/>
              </a:spcBef>
              <a:buFont typeface="Wingdings" pitchFamily="2" charset="2"/>
              <a:buChar char="v"/>
            </a:pPr>
            <a:r>
              <a:rPr lang="en-US" altLang="zh-TW"/>
              <a:t>All articles were published in the total of 943 journals. Thirsty-eight percent of all articles were published in journals which listed in the category of Oncology.</a:t>
            </a:r>
          </a:p>
        </p:txBody>
      </p:sp>
      <p:sp>
        <p:nvSpPr>
          <p:cNvPr id="2059" name="Text Box 11"/>
          <p:cNvSpPr txBox="1">
            <a:spLocks noChangeArrowheads="1"/>
          </p:cNvSpPr>
          <p:nvPr/>
        </p:nvSpPr>
        <p:spPr bwMode="auto">
          <a:xfrm>
            <a:off x="0" y="263525"/>
            <a:ext cx="6858000" cy="1406525"/>
          </a:xfrm>
          <a:prstGeom prst="rect">
            <a:avLst/>
          </a:prstGeom>
          <a:noFill/>
          <a:ln w="9525">
            <a:noFill/>
            <a:miter lim="800000"/>
            <a:headEnd/>
            <a:tailEnd/>
          </a:ln>
          <a:effectLst/>
        </p:spPr>
        <p:txBody>
          <a:bodyPr>
            <a:spAutoFit/>
          </a:bodyPr>
          <a:lstStyle/>
          <a:p>
            <a:pPr algn="ctr">
              <a:lnSpc>
                <a:spcPct val="70000"/>
              </a:lnSpc>
              <a:spcBef>
                <a:spcPct val="30000"/>
              </a:spcBef>
            </a:pPr>
            <a:r>
              <a:rPr lang="en-US" altLang="zh-TW" sz="1600"/>
              <a:t>Publication Trends of Breast Cancer Articles in SCI</a:t>
            </a:r>
            <a:endParaRPr lang="en-US" altLang="zh-TW" sz="1600" b="1">
              <a:cs typeface="Times New Roman" pitchFamily="18" charset="0"/>
            </a:endParaRPr>
          </a:p>
          <a:p>
            <a:pPr algn="ctr"/>
            <a:r>
              <a:rPr lang="en-US" altLang="zh-TW" sz="1000"/>
              <a:t>Yi-Hui Wang</a:t>
            </a:r>
            <a:r>
              <a:rPr lang="en-US" altLang="zh-TW" sz="1000" baseline="30000"/>
              <a:t>1#</a:t>
            </a:r>
            <a:r>
              <a:rPr lang="en-US" altLang="zh-TW" sz="1000"/>
              <a:t>, Wei-Yu Fang</a:t>
            </a:r>
            <a:r>
              <a:rPr lang="en-US" altLang="zh-TW" sz="1000" baseline="30000"/>
              <a:t>2</a:t>
            </a:r>
            <a:r>
              <a:rPr lang="en-US" altLang="zh-TW" sz="1000"/>
              <a:t>, Ming-Huang Wang</a:t>
            </a:r>
            <a:r>
              <a:rPr lang="en-US" altLang="zh-TW" sz="1000" baseline="30000"/>
              <a:t>3</a:t>
            </a:r>
            <a:r>
              <a:rPr lang="en-US" altLang="zh-TW" sz="1000"/>
              <a:t>, Wen-Ta Chiu</a:t>
            </a:r>
            <a:r>
              <a:rPr lang="en-US" altLang="zh-TW" sz="1000" baseline="30000"/>
              <a:t>4,5</a:t>
            </a:r>
            <a:r>
              <a:rPr lang="en-US" altLang="zh-TW" sz="1000"/>
              <a:t> and Yuh-Shan Ho</a:t>
            </a:r>
            <a:r>
              <a:rPr lang="en-US" altLang="zh-TW" sz="1000" baseline="30000"/>
              <a:t>6</a:t>
            </a:r>
            <a:r>
              <a:rPr lang="en-US" altLang="zh-TW" sz="1000"/>
              <a:t>*</a:t>
            </a:r>
          </a:p>
          <a:p>
            <a:pPr algn="ctr">
              <a:spcBef>
                <a:spcPct val="0"/>
              </a:spcBef>
            </a:pPr>
            <a:r>
              <a:rPr lang="en-US" altLang="zh-TW" sz="1000" baseline="30000"/>
              <a:t>1</a:t>
            </a:r>
            <a:r>
              <a:rPr lang="en-US" altLang="zh-TW" sz="1000"/>
              <a:t>Graduate Institute of Medicine, Kao-Hsung Medical University</a:t>
            </a:r>
          </a:p>
          <a:p>
            <a:pPr algn="ctr">
              <a:spcBef>
                <a:spcPct val="0"/>
              </a:spcBef>
            </a:pPr>
            <a:r>
              <a:rPr lang="en-US" altLang="zh-TW" sz="1000" baseline="30000"/>
              <a:t>2</a:t>
            </a:r>
            <a:r>
              <a:rPr lang="en-US" altLang="zh-TW" sz="1000"/>
              <a:t>Graduate Institute of Medicine Genetics, Kao-Hsung Medical University</a:t>
            </a:r>
          </a:p>
          <a:p>
            <a:pPr algn="ctr">
              <a:spcBef>
                <a:spcPct val="0"/>
              </a:spcBef>
            </a:pPr>
            <a:r>
              <a:rPr lang="en-US" altLang="zh-TW" sz="1000" baseline="30000"/>
              <a:t>3</a:t>
            </a:r>
            <a:r>
              <a:rPr lang="en-US" altLang="zh-TW" sz="1000"/>
              <a:t>School of Public Health, Taipei Medical University</a:t>
            </a:r>
          </a:p>
          <a:p>
            <a:pPr algn="ctr">
              <a:spcBef>
                <a:spcPct val="0"/>
              </a:spcBef>
            </a:pPr>
            <a:r>
              <a:rPr lang="en-US" altLang="zh-TW" sz="1000" baseline="30000"/>
              <a:t>4</a:t>
            </a:r>
            <a:r>
              <a:rPr lang="en-US" altLang="zh-TW" sz="1000"/>
              <a:t>Graduate Institute of Injury Prevention and Control, Taipei Medical University</a:t>
            </a:r>
          </a:p>
          <a:p>
            <a:pPr algn="ctr">
              <a:spcBef>
                <a:spcPct val="0"/>
              </a:spcBef>
            </a:pPr>
            <a:r>
              <a:rPr lang="en-US" altLang="zh-TW" sz="1000" baseline="30000"/>
              <a:t>5</a:t>
            </a:r>
            <a:r>
              <a:rPr lang="en-US" altLang="zh-TW" sz="1000"/>
              <a:t>Department of Neurosurgery, Taipei Medical University - Wan-Fang Hospital</a:t>
            </a:r>
          </a:p>
          <a:p>
            <a:pPr algn="ctr">
              <a:spcBef>
                <a:spcPct val="0"/>
              </a:spcBef>
            </a:pPr>
            <a:r>
              <a:rPr lang="en-US" altLang="zh-TW" sz="1000" baseline="30000"/>
              <a:t>6</a:t>
            </a:r>
            <a:r>
              <a:rPr lang="en-US" altLang="zh-TW" sz="1000"/>
              <a:t>Bibliometric Centre, Taipei Medical University - Wan-Fang Hospital</a:t>
            </a:r>
          </a:p>
        </p:txBody>
      </p:sp>
      <p:sp>
        <p:nvSpPr>
          <p:cNvPr id="2060" name="Text Box 12"/>
          <p:cNvSpPr txBox="1">
            <a:spLocks noChangeArrowheads="1"/>
          </p:cNvSpPr>
          <p:nvPr/>
        </p:nvSpPr>
        <p:spPr bwMode="auto">
          <a:xfrm>
            <a:off x="142875" y="1641475"/>
            <a:ext cx="3573463" cy="1498600"/>
          </a:xfrm>
          <a:prstGeom prst="rect">
            <a:avLst/>
          </a:prstGeom>
          <a:noFill/>
          <a:ln w="9525">
            <a:noFill/>
            <a:miter lim="800000"/>
            <a:headEnd/>
            <a:tailEnd/>
          </a:ln>
          <a:effectLst/>
        </p:spPr>
        <p:txBody>
          <a:bodyPr>
            <a:spAutoFit/>
          </a:bodyPr>
          <a:lstStyle/>
          <a:p>
            <a:pPr algn="just"/>
            <a:r>
              <a:rPr lang="en-US" altLang="zh-TW" b="1">
                <a:effectLst>
                  <a:outerShdw blurRad="38100" dist="38100" dir="2700000" algn="tl">
                    <a:srgbClr val="C0C0C0"/>
                  </a:outerShdw>
                </a:effectLst>
                <a:ea typeface="標楷體" pitchFamily="65" charset="-120"/>
              </a:rPr>
              <a:t>Introduction</a:t>
            </a:r>
          </a:p>
          <a:p>
            <a:pPr algn="just"/>
            <a:r>
              <a:rPr lang="en-US" altLang="zh-TW"/>
              <a:t>Breast cancer happens when cells in the breast begin to grow out of control and can invade nearby tissues or spread throughout the body. The occurrence of breast cancer related to the individual and the environments. What kinds of risk factors would cause breast cancer? Moreover, the treatment of breast cancer patients, like chemotherapy, do they all response to the treatment? By all over the world’s researching, the answers of these questions will be getting understand in the future. The objective of this study is to conduct a bibliometric analysis of all breast cancer-related publications in </a:t>
            </a:r>
            <a:r>
              <a:rPr lang="en-US" altLang="zh-TW" i="1"/>
              <a:t>Science Citation Index</a:t>
            </a:r>
            <a:r>
              <a:rPr lang="en-US" altLang="zh-TW"/>
              <a:t> (SCI) from 1991-2005.</a:t>
            </a:r>
            <a:endParaRPr lang="en-US" altLang="zh-TW">
              <a:solidFill>
                <a:srgbClr val="FF0000"/>
              </a:solidFill>
            </a:endParaRPr>
          </a:p>
        </p:txBody>
      </p:sp>
      <p:sp>
        <p:nvSpPr>
          <p:cNvPr id="2341" name="Text Box 293"/>
          <p:cNvSpPr txBox="1">
            <a:spLocks noChangeArrowheads="1"/>
          </p:cNvSpPr>
          <p:nvPr/>
        </p:nvSpPr>
        <p:spPr bwMode="auto">
          <a:xfrm>
            <a:off x="150813" y="3132138"/>
            <a:ext cx="3565525" cy="887412"/>
          </a:xfrm>
          <a:prstGeom prst="rect">
            <a:avLst/>
          </a:prstGeom>
          <a:noFill/>
          <a:ln w="9525">
            <a:noFill/>
            <a:miter lim="800000"/>
            <a:headEnd/>
            <a:tailEnd/>
          </a:ln>
          <a:effectLst/>
        </p:spPr>
        <p:txBody>
          <a:bodyPr>
            <a:spAutoFit/>
          </a:bodyPr>
          <a:lstStyle/>
          <a:p>
            <a:r>
              <a:rPr lang="en-US" altLang="zh-TW" b="1">
                <a:effectLst>
                  <a:outerShdw blurRad="38100" dist="38100" dir="2700000" algn="tl">
                    <a:srgbClr val="C0C0C0"/>
                  </a:outerShdw>
                </a:effectLst>
              </a:rPr>
              <a:t>Methods</a:t>
            </a:r>
            <a:endParaRPr lang="en-US" altLang="zh-TW"/>
          </a:p>
          <a:p>
            <a:pPr algn="just"/>
            <a:r>
              <a:rPr lang="en-US" altLang="zh-TW"/>
              <a:t>Documents used in this study were based on the databases of the </a:t>
            </a:r>
            <a:r>
              <a:rPr lang="en-US" altLang="zh-TW" i="1"/>
              <a:t>SCI</a:t>
            </a:r>
            <a:r>
              <a:rPr lang="en-US" altLang="zh-TW"/>
              <a:t> which was accessed from the ISI </a:t>
            </a:r>
            <a:r>
              <a:rPr lang="en-US" altLang="zh-TW" i="1"/>
              <a:t>Web of Science</a:t>
            </a:r>
            <a:r>
              <a:rPr lang="en-US" altLang="zh-TW"/>
              <a:t>, ‘Breast cancer and’, ‘polymorphism’ were used as keywords to search titles, abstracts, and keywords. Parameters analyzed included type of document, page count, authorship, journal, author keywords and country of publication. </a:t>
            </a:r>
          </a:p>
        </p:txBody>
      </p:sp>
      <p:sp>
        <p:nvSpPr>
          <p:cNvPr id="2346" name="Text Box 298"/>
          <p:cNvSpPr txBox="1">
            <a:spLocks noChangeArrowheads="1"/>
          </p:cNvSpPr>
          <p:nvPr/>
        </p:nvSpPr>
        <p:spPr bwMode="auto">
          <a:xfrm>
            <a:off x="150813" y="4019550"/>
            <a:ext cx="3565525" cy="214313"/>
          </a:xfrm>
          <a:prstGeom prst="rect">
            <a:avLst/>
          </a:prstGeom>
          <a:noFill/>
          <a:ln w="9525">
            <a:noFill/>
            <a:miter lim="800000"/>
            <a:headEnd/>
            <a:tailEnd/>
          </a:ln>
          <a:effectLst/>
        </p:spPr>
        <p:txBody>
          <a:bodyPr>
            <a:spAutoFit/>
          </a:bodyPr>
          <a:lstStyle/>
          <a:p>
            <a:r>
              <a:rPr lang="en-US" altLang="zh-TW" b="1">
                <a:effectLst>
                  <a:outerShdw blurRad="38100" dist="38100" dir="2700000" algn="tl">
                    <a:srgbClr val="C0C0C0"/>
                  </a:outerShdw>
                </a:effectLst>
              </a:rPr>
              <a:t>Results</a:t>
            </a:r>
          </a:p>
        </p:txBody>
      </p:sp>
      <p:sp>
        <p:nvSpPr>
          <p:cNvPr id="2366" name="Text Box 318"/>
          <p:cNvSpPr txBox="1">
            <a:spLocks noChangeArrowheads="1"/>
          </p:cNvSpPr>
          <p:nvPr/>
        </p:nvSpPr>
        <p:spPr bwMode="auto">
          <a:xfrm>
            <a:off x="5229225" y="6334125"/>
            <a:ext cx="1628775" cy="1192213"/>
          </a:xfrm>
          <a:prstGeom prst="rect">
            <a:avLst/>
          </a:prstGeom>
          <a:noFill/>
          <a:ln w="9525">
            <a:noFill/>
            <a:miter lim="800000"/>
            <a:headEnd/>
            <a:tailEnd/>
          </a:ln>
          <a:effectLst/>
        </p:spPr>
        <p:txBody>
          <a:bodyPr>
            <a:spAutoFit/>
          </a:bodyPr>
          <a:lstStyle/>
          <a:p>
            <a:pPr>
              <a:spcBef>
                <a:spcPct val="0"/>
              </a:spcBef>
            </a:pPr>
            <a:r>
              <a:rPr lang="en-US" altLang="zh-TW"/>
              <a:t>PY: Publication</a:t>
            </a:r>
          </a:p>
          <a:p>
            <a:pPr>
              <a:spcBef>
                <a:spcPct val="0"/>
              </a:spcBef>
            </a:pPr>
            <a:r>
              <a:rPr lang="en-US" altLang="zh-TW"/>
              <a:t>P  : No. of articles</a:t>
            </a:r>
          </a:p>
          <a:p>
            <a:pPr>
              <a:spcBef>
                <a:spcPct val="0"/>
              </a:spcBef>
            </a:pPr>
            <a:r>
              <a:rPr lang="en-US" altLang="zh-TW"/>
              <a:t>PG: Total pages</a:t>
            </a:r>
          </a:p>
          <a:p>
            <a:pPr>
              <a:spcBef>
                <a:spcPct val="0"/>
              </a:spcBef>
            </a:pPr>
            <a:r>
              <a:rPr lang="en-US" altLang="zh-TW"/>
              <a:t>AU: No. of authors</a:t>
            </a:r>
          </a:p>
          <a:p>
            <a:pPr>
              <a:spcBef>
                <a:spcPct val="0"/>
              </a:spcBef>
            </a:pPr>
            <a:r>
              <a:rPr lang="en-US" altLang="zh-TW"/>
              <a:t>J   : No. of journals</a:t>
            </a:r>
          </a:p>
          <a:p>
            <a:pPr>
              <a:spcBef>
                <a:spcPct val="0"/>
              </a:spcBef>
            </a:pPr>
            <a:r>
              <a:rPr lang="en-US" altLang="zh-TW"/>
              <a:t>NR: Cited reference count</a:t>
            </a:r>
          </a:p>
          <a:p>
            <a:pPr>
              <a:spcBef>
                <a:spcPct val="0"/>
              </a:spcBef>
            </a:pPr>
            <a:r>
              <a:rPr lang="en-US" altLang="zh-TW"/>
              <a:t>SP: Single country publications</a:t>
            </a:r>
          </a:p>
          <a:p>
            <a:pPr>
              <a:spcBef>
                <a:spcPct val="0"/>
              </a:spcBef>
            </a:pPr>
            <a:r>
              <a:rPr lang="en-US" altLang="zh-TW"/>
              <a:t>CP: International collaborative </a:t>
            </a:r>
          </a:p>
          <a:p>
            <a:pPr>
              <a:spcBef>
                <a:spcPct val="0"/>
              </a:spcBef>
            </a:pPr>
            <a:r>
              <a:rPr lang="en-US" altLang="zh-TW"/>
              <a:t>       publications</a:t>
            </a:r>
          </a:p>
        </p:txBody>
      </p:sp>
      <p:sp>
        <p:nvSpPr>
          <p:cNvPr id="2499" name="Text Box 451"/>
          <p:cNvSpPr txBox="1">
            <a:spLocks noChangeArrowheads="1"/>
          </p:cNvSpPr>
          <p:nvPr/>
        </p:nvSpPr>
        <p:spPr bwMode="auto">
          <a:xfrm>
            <a:off x="187325" y="4211638"/>
            <a:ext cx="3025775" cy="336550"/>
          </a:xfrm>
          <a:prstGeom prst="rect">
            <a:avLst/>
          </a:prstGeom>
          <a:noFill/>
          <a:ln w="9525">
            <a:noFill/>
            <a:miter lim="800000"/>
            <a:headEnd/>
            <a:tailEnd/>
          </a:ln>
          <a:effectLst/>
        </p:spPr>
        <p:txBody>
          <a:bodyPr>
            <a:spAutoFit/>
          </a:bodyPr>
          <a:lstStyle/>
          <a:p>
            <a:pPr marL="180975" indent="-180975" algn="just">
              <a:buFont typeface="Wingdings" pitchFamily="2" charset="2"/>
              <a:buChar char="v"/>
            </a:pPr>
            <a:r>
              <a:rPr kumimoji="0" lang="en-US" altLang="zh-TW"/>
              <a:t>There was lo</a:t>
            </a:r>
            <a:r>
              <a:rPr lang="en-US" altLang="zh-TW"/>
              <a:t>garithmic relation between yearly cumulative number of publications and the year from 1991 to 2005. </a:t>
            </a:r>
          </a:p>
        </p:txBody>
      </p:sp>
      <p:grpSp>
        <p:nvGrpSpPr>
          <p:cNvPr id="3007" name="Group 959"/>
          <p:cNvGrpSpPr>
            <a:grpSpLocks/>
          </p:cNvGrpSpPr>
          <p:nvPr/>
        </p:nvGrpSpPr>
        <p:grpSpPr bwMode="auto">
          <a:xfrm>
            <a:off x="261938" y="4572000"/>
            <a:ext cx="3095625" cy="2657475"/>
            <a:chOff x="165" y="3020"/>
            <a:chExt cx="1950" cy="1674"/>
          </a:xfrm>
        </p:grpSpPr>
        <p:graphicFrame>
          <p:nvGraphicFramePr>
            <p:cNvPr id="2528" name="Object 480"/>
            <p:cNvGraphicFramePr>
              <a:graphicFrameLocks noChangeAspect="1"/>
            </p:cNvGraphicFramePr>
            <p:nvPr/>
          </p:nvGraphicFramePr>
          <p:xfrm>
            <a:off x="165" y="3020"/>
            <a:ext cx="1950" cy="1584"/>
          </p:xfrm>
          <a:graphic>
            <a:graphicData uri="http://schemas.openxmlformats.org/presentationml/2006/ole">
              <p:oleObj spid="_x0000_s2528" name="圖表" r:id="rId5" imgW="4553102" imgH="3695700" progId="Excel.Chart.8">
                <p:embed/>
              </p:oleObj>
            </a:graphicData>
          </a:graphic>
        </p:graphicFrame>
        <p:sp>
          <p:nvSpPr>
            <p:cNvPr id="2531" name="Text Box 483"/>
            <p:cNvSpPr txBox="1">
              <a:spLocks noChangeArrowheads="1"/>
            </p:cNvSpPr>
            <p:nvPr/>
          </p:nvSpPr>
          <p:spPr bwMode="auto">
            <a:xfrm>
              <a:off x="210" y="4559"/>
              <a:ext cx="1678" cy="135"/>
            </a:xfrm>
            <a:prstGeom prst="rect">
              <a:avLst/>
            </a:prstGeom>
            <a:noFill/>
            <a:ln w="9525">
              <a:noFill/>
              <a:miter lim="800000"/>
              <a:headEnd/>
              <a:tailEnd/>
            </a:ln>
            <a:effectLst/>
          </p:spPr>
          <p:txBody>
            <a:bodyPr>
              <a:spAutoFit/>
            </a:bodyPr>
            <a:lstStyle/>
            <a:p>
              <a:r>
                <a:rPr lang="en-US" altLang="zh-TW"/>
                <a:t>Figure 1. Cumulative number of articles</a:t>
              </a:r>
            </a:p>
          </p:txBody>
        </p:sp>
      </p:grpSp>
      <p:grpSp>
        <p:nvGrpSpPr>
          <p:cNvPr id="3000" name="Group 952"/>
          <p:cNvGrpSpPr>
            <a:grpSpLocks/>
          </p:cNvGrpSpPr>
          <p:nvPr/>
        </p:nvGrpSpPr>
        <p:grpSpPr bwMode="auto">
          <a:xfrm>
            <a:off x="3816350" y="1763713"/>
            <a:ext cx="2997200" cy="3887787"/>
            <a:chOff x="2478" y="839"/>
            <a:chExt cx="1888" cy="2449"/>
          </a:xfrm>
        </p:grpSpPr>
        <p:sp>
          <p:nvSpPr>
            <p:cNvPr id="2482" name="Text Box 434"/>
            <p:cNvSpPr txBox="1">
              <a:spLocks noChangeArrowheads="1"/>
            </p:cNvSpPr>
            <p:nvPr/>
          </p:nvSpPr>
          <p:spPr bwMode="auto">
            <a:xfrm>
              <a:off x="2478" y="839"/>
              <a:ext cx="1888" cy="135"/>
            </a:xfrm>
            <a:prstGeom prst="rect">
              <a:avLst/>
            </a:prstGeom>
            <a:noFill/>
            <a:ln w="9525">
              <a:noFill/>
              <a:miter lim="800000"/>
              <a:headEnd/>
              <a:tailEnd/>
            </a:ln>
            <a:effectLst/>
          </p:spPr>
          <p:txBody>
            <a:bodyPr>
              <a:spAutoFit/>
            </a:bodyPr>
            <a:lstStyle/>
            <a:p>
              <a:r>
                <a:rPr lang="en-US" altLang="zh-TW"/>
                <a:t>Table 1. Major characteristics of the research</a:t>
              </a:r>
            </a:p>
          </p:txBody>
        </p:sp>
        <p:graphicFrame>
          <p:nvGraphicFramePr>
            <p:cNvPr id="2999" name="Object 951"/>
            <p:cNvGraphicFramePr>
              <a:graphicFrameLocks noChangeAspect="1"/>
            </p:cNvGraphicFramePr>
            <p:nvPr/>
          </p:nvGraphicFramePr>
          <p:xfrm>
            <a:off x="2478" y="1008"/>
            <a:ext cx="1758" cy="2280"/>
          </p:xfrm>
          <a:graphic>
            <a:graphicData uri="http://schemas.openxmlformats.org/presentationml/2006/ole">
              <p:oleObj spid="_x0000_s2999" name="文件" r:id="rId6" imgW="2797211" imgH="3625916" progId="Word.Document.8">
                <p:embed/>
              </p:oleObj>
            </a:graphicData>
          </a:graphic>
        </p:graphicFrame>
      </p:grpSp>
      <p:sp>
        <p:nvSpPr>
          <p:cNvPr id="2497" name="Text Box 449"/>
          <p:cNvSpPr txBox="1">
            <a:spLocks noChangeArrowheads="1"/>
          </p:cNvSpPr>
          <p:nvPr/>
        </p:nvSpPr>
        <p:spPr bwMode="auto">
          <a:xfrm>
            <a:off x="3700463" y="5437188"/>
            <a:ext cx="2957512" cy="458787"/>
          </a:xfrm>
          <a:prstGeom prst="rect">
            <a:avLst/>
          </a:prstGeom>
          <a:noFill/>
          <a:ln w="9525">
            <a:noFill/>
            <a:miter lim="800000"/>
            <a:headEnd/>
            <a:tailEnd/>
          </a:ln>
          <a:effectLst/>
        </p:spPr>
        <p:txBody>
          <a:bodyPr>
            <a:spAutoFit/>
          </a:bodyPr>
          <a:lstStyle/>
          <a:p>
            <a:pPr marL="180975" indent="-180975" algn="just">
              <a:buFont typeface="Wingdings" pitchFamily="2" charset="2"/>
              <a:buChar char="v"/>
            </a:pPr>
            <a:r>
              <a:rPr lang="en-US" altLang="zh-TW"/>
              <a:t>Of the 10,248 articles in SCI, 5,570 articles had author keyword information. Among 25,625 keywords, 6,060 (24%) keywords were used only 1 time.</a:t>
            </a:r>
            <a:endParaRPr lang="en-US" altLang="zh-TW" b="1">
              <a:effectLst>
                <a:outerShdw blurRad="38100" dist="38100" dir="2700000" algn="tl">
                  <a:srgbClr val="C0C0C0"/>
                </a:outerShdw>
              </a:effectLst>
            </a:endParaRPr>
          </a:p>
        </p:txBody>
      </p:sp>
      <p:grpSp>
        <p:nvGrpSpPr>
          <p:cNvPr id="3006" name="Group 958"/>
          <p:cNvGrpSpPr>
            <a:grpSpLocks/>
          </p:cNvGrpSpPr>
          <p:nvPr/>
        </p:nvGrpSpPr>
        <p:grpSpPr bwMode="auto">
          <a:xfrm>
            <a:off x="3357563" y="5768975"/>
            <a:ext cx="3362325" cy="3124200"/>
            <a:chOff x="2115" y="3724"/>
            <a:chExt cx="2118" cy="1968"/>
          </a:xfrm>
        </p:grpSpPr>
        <p:sp>
          <p:nvSpPr>
            <p:cNvPr id="2433" name="Text Box 385"/>
            <p:cNvSpPr txBox="1">
              <a:spLocks noChangeArrowheads="1"/>
            </p:cNvSpPr>
            <p:nvPr/>
          </p:nvSpPr>
          <p:spPr bwMode="auto">
            <a:xfrm>
              <a:off x="2523" y="5557"/>
              <a:ext cx="1671" cy="135"/>
            </a:xfrm>
            <a:prstGeom prst="rect">
              <a:avLst/>
            </a:prstGeom>
            <a:noFill/>
            <a:ln w="9525">
              <a:noFill/>
              <a:miter lim="800000"/>
              <a:headEnd/>
              <a:tailEnd/>
            </a:ln>
            <a:effectLst/>
          </p:spPr>
          <p:txBody>
            <a:bodyPr>
              <a:spAutoFit/>
            </a:bodyPr>
            <a:lstStyle/>
            <a:p>
              <a:r>
                <a:rPr lang="en-US" altLang="zh-TW"/>
                <a:t>Figure 2. Ten most used author keywords</a:t>
              </a:r>
            </a:p>
          </p:txBody>
        </p:sp>
        <p:graphicFrame>
          <p:nvGraphicFramePr>
            <p:cNvPr id="3002" name="Object 954"/>
            <p:cNvGraphicFramePr>
              <a:graphicFrameLocks noChangeAspect="1"/>
            </p:cNvGraphicFramePr>
            <p:nvPr/>
          </p:nvGraphicFramePr>
          <p:xfrm>
            <a:off x="2115" y="3724"/>
            <a:ext cx="2118" cy="1878"/>
          </p:xfrm>
          <a:graphic>
            <a:graphicData uri="http://schemas.openxmlformats.org/presentationml/2006/ole">
              <p:oleObj spid="_x0000_s3002" name="圖表" r:id="rId7" imgW="5696102" imgH="5057851" progId="Excel.Chart.8">
                <p:embed/>
              </p:oleObj>
            </a:graphicData>
          </a:graphic>
        </p:graphicFrame>
      </p:grpSp>
    </p:spTree>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預設簡報設計">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1" lang="zh-TW" altLang="en-US" sz="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1" lang="zh-TW" altLang="en-US" sz="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預設簡報設計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預設簡報設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1583</TotalTime>
  <Words>457</Words>
  <Application>Microsoft Office PowerPoint</Application>
  <PresentationFormat>如螢幕大小 (4:3)</PresentationFormat>
  <Paragraphs>33</Paragraphs>
  <Slides>1</Slides>
  <Notes>1</Notes>
  <HiddenSlides>0</HiddenSlides>
  <MMClips>0</MMClips>
  <ScaleCrop>false</ScaleCrop>
  <HeadingPairs>
    <vt:vector size="8" baseType="variant">
      <vt:variant>
        <vt:lpstr>使用字型</vt:lpstr>
      </vt:variant>
      <vt:variant>
        <vt:i4>5</vt:i4>
      </vt:variant>
      <vt:variant>
        <vt:lpstr>佈景主題</vt:lpstr>
      </vt:variant>
      <vt:variant>
        <vt:i4>1</vt:i4>
      </vt:variant>
      <vt:variant>
        <vt:lpstr>內嵌 OLE 伺服程式</vt:lpstr>
      </vt:variant>
      <vt:variant>
        <vt:i4>2</vt:i4>
      </vt:variant>
      <vt:variant>
        <vt:lpstr>投影片標題</vt:lpstr>
      </vt:variant>
      <vt:variant>
        <vt:i4>1</vt:i4>
      </vt:variant>
    </vt:vector>
  </HeadingPairs>
  <TitlesOfParts>
    <vt:vector size="9" baseType="lpstr">
      <vt:lpstr>Times New Roman</vt:lpstr>
      <vt:lpstr>新細明體</vt:lpstr>
      <vt:lpstr>Arial</vt:lpstr>
      <vt:lpstr>Wingdings</vt:lpstr>
      <vt:lpstr>標楷體</vt:lpstr>
      <vt:lpstr>預設簡報設計</vt:lpstr>
      <vt:lpstr>Microsoft Office Excel 圖表</vt:lpstr>
      <vt:lpstr>Microsoft Word 文件</vt:lpstr>
      <vt:lpstr>投影片 1</vt:lpstr>
    </vt:vector>
  </TitlesOfParts>
  <Company>tmu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Publication trends of breast cancer articles in SCI</dc:title>
  <dc:creator>YSHo</dc:creator>
  <cp:lastModifiedBy>YSHo</cp:lastModifiedBy>
  <cp:revision>117</cp:revision>
  <dcterms:created xsi:type="dcterms:W3CDTF">2003-05-07T02:06:08Z</dcterms:created>
  <dcterms:modified xsi:type="dcterms:W3CDTF">2014-05-30T01:19:22Z</dcterms:modified>
</cp:coreProperties>
</file>