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654" autoAdjust="0"/>
    <p:restoredTop sz="90929"/>
  </p:normalViewPr>
  <p:slideViewPr>
    <p:cSldViewPr>
      <p:cViewPr>
        <p:scale>
          <a:sx n="70" d="100"/>
          <a:sy n="70" d="100"/>
        </p:scale>
        <p:origin x="-3144" y="2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e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e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emf"/><Relationship Id="rId5" Type="http://schemas.openxmlformats.org/officeDocument/2006/relationships/image" Target="../media/image5.wmf"/><Relationship Id="rId10" Type="http://schemas.openxmlformats.org/officeDocument/2006/relationships/image" Target="../media/image10.e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45C67-6323-42AB-8AB4-867EF21C9B8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4AC1E-8121-487E-ACAE-A222DAFC6C7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461102-859B-4895-8EB3-777DD490A69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04176-7583-4B64-8EE7-A2E89154E4E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D1AA1-52F6-40D4-A7B4-102265B3DCB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86516-BAFD-4FB6-A695-B2464303794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699C9-038E-40E4-997D-195D167D32F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0D38F-7B0B-49DA-9EF7-767261303DC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ABCE9-2B45-4964-9065-4298F1883CC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B967C-04DE-4441-BBE9-1BC40638C01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A378F-86B3-4992-8F33-245931AB9FE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3E9089-870E-4526-9461-6291334E7C6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Office_Word_97_-_2003___1.doc"/><Relationship Id="rId13" Type="http://schemas.openxmlformats.org/officeDocument/2006/relationships/oleObject" Target="../embeddings/Microsoft_Office_Excel___2.xls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Microsoft_Office_Excel___4.xls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Microsoft_Office_Excel___3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88913" y="8172450"/>
            <a:ext cx="6553200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80975" indent="-180975">
              <a:spcBef>
                <a:spcPct val="50000"/>
              </a:spcBef>
            </a:pPr>
            <a:r>
              <a:rPr lang="en-US" altLang="zh-TW" sz="8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Conclusions</a:t>
            </a:r>
            <a:endParaRPr lang="en-GB" altLang="zh-TW" sz="800" b="1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180975" indent="-180975"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en-US" altLang="zh-TW" sz="800">
                <a:latin typeface="Arial" pitchFamily="34" charset="0"/>
              </a:rPr>
              <a:t>The design model presented is based on a pseudo-second-order kinetic model, and this has been used for minimizing the reaction time used in a two-stage contact system that operating cost would be reduced.</a:t>
            </a:r>
          </a:p>
          <a:p>
            <a:pPr marL="180975" indent="-180975"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en-US" altLang="zh-TW" sz="800">
                <a:latin typeface="Arial" pitchFamily="34" charset="0"/>
              </a:rPr>
              <a:t>The model has been optimized with respect to contact in order to minimize total contact time to achieve a fixed percentage of BB69 dye removal using a fixed mass of wood.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260350" y="228600"/>
            <a:ext cx="63373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zh-TW" sz="1600">
                <a:latin typeface="Arial" pitchFamily="34" charset="0"/>
              </a:rPr>
              <a:t>A Two-Stage Batch Adsorption Optimised Design for Basic Blue 69 Dye Removal to Minimum Contact Time</a:t>
            </a:r>
          </a:p>
          <a:p>
            <a:pPr algn="ctr">
              <a:spcBef>
                <a:spcPct val="50000"/>
              </a:spcBef>
            </a:pPr>
            <a:r>
              <a:rPr lang="en-US" altLang="zh-TW" sz="1000">
                <a:latin typeface="Arial" pitchFamily="34" charset="0"/>
              </a:rPr>
              <a:t>Yu-Ting Feng</a:t>
            </a:r>
            <a:r>
              <a:rPr lang="en-US" altLang="zh-TW" sz="1000" baseline="30000">
                <a:latin typeface="Arial" pitchFamily="34" charset="0"/>
              </a:rPr>
              <a:t>1#</a:t>
            </a:r>
            <a:r>
              <a:rPr lang="en-US" altLang="zh-TW" sz="1000">
                <a:latin typeface="Arial" pitchFamily="34" charset="0"/>
              </a:rPr>
              <a:t>, Pei-Yu Lin</a:t>
            </a:r>
            <a:r>
              <a:rPr lang="en-US" altLang="zh-TW" sz="1000" baseline="30000">
                <a:latin typeface="Arial" pitchFamily="34" charset="0"/>
              </a:rPr>
              <a:t>1</a:t>
            </a:r>
            <a:r>
              <a:rPr lang="en-US" altLang="zh-TW" sz="1000">
                <a:latin typeface="Arial" pitchFamily="34" charset="0"/>
              </a:rPr>
              <a:t>, Ming-Huang Wang</a:t>
            </a:r>
            <a:r>
              <a:rPr lang="en-US" altLang="zh-TW" sz="1000" baseline="30000">
                <a:latin typeface="Arial" pitchFamily="34" charset="0"/>
              </a:rPr>
              <a:t>1</a:t>
            </a:r>
            <a:r>
              <a:rPr lang="en-US" altLang="zh-TW" sz="1000">
                <a:latin typeface="Arial" pitchFamily="34" charset="0"/>
              </a:rPr>
              <a:t>, I-Hsin Lin</a:t>
            </a:r>
            <a:r>
              <a:rPr lang="en-US" altLang="zh-TW" sz="1000" baseline="30000">
                <a:latin typeface="Arial" pitchFamily="34" charset="0"/>
              </a:rPr>
              <a:t>1</a:t>
            </a:r>
            <a:r>
              <a:rPr lang="en-US" altLang="zh-TW" sz="1000">
                <a:latin typeface="Arial" pitchFamily="34" charset="0"/>
              </a:rPr>
              <a:t> and Yuh-Shan Ho</a:t>
            </a:r>
            <a:r>
              <a:rPr lang="en-US" altLang="zh-TW" sz="1000" baseline="30000">
                <a:latin typeface="Arial" pitchFamily="34" charset="0"/>
              </a:rPr>
              <a:t>2</a:t>
            </a:r>
            <a:r>
              <a:rPr lang="en-US" altLang="zh-TW" sz="1000">
                <a:latin typeface="Arial" pitchFamily="34" charset="0"/>
              </a:rPr>
              <a:t>*</a:t>
            </a:r>
          </a:p>
          <a:p>
            <a:pPr algn="ctr"/>
            <a:r>
              <a:rPr lang="en-US" altLang="zh-TW" sz="1000" baseline="30000">
                <a:latin typeface="Arial" pitchFamily="34" charset="0"/>
              </a:rPr>
              <a:t>1</a:t>
            </a:r>
            <a:r>
              <a:rPr lang="en-US" altLang="zh-TW" sz="1000">
                <a:latin typeface="Arial" pitchFamily="34" charset="0"/>
              </a:rPr>
              <a:t>School of Public Health, Taipei Medical University</a:t>
            </a:r>
          </a:p>
          <a:p>
            <a:pPr algn="ctr"/>
            <a:r>
              <a:rPr lang="en-US" altLang="zh-TW" sz="1000" baseline="30000">
                <a:latin typeface="Arial" pitchFamily="34" charset="0"/>
              </a:rPr>
              <a:t>2</a:t>
            </a:r>
            <a:r>
              <a:rPr lang="en-US" altLang="zh-TW" sz="1000">
                <a:latin typeface="Arial" pitchFamily="34" charset="0"/>
              </a:rPr>
              <a:t>Bibliometric Centre, Taipei Medical University - Wan-Fang Hospital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152400" y="1268413"/>
            <a:ext cx="65532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zh-TW" sz="8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標楷體" pitchFamily="65" charset="-120"/>
              </a:rPr>
              <a:t>Introduction</a:t>
            </a:r>
            <a:endParaRPr lang="en-US" altLang="zh-TW" sz="800">
              <a:latin typeface="Arial" pitchFamily="34" charset="0"/>
              <a:ea typeface="標楷體" pitchFamily="65" charset="-120"/>
            </a:endParaRPr>
          </a:p>
          <a:p>
            <a:pPr algn="just">
              <a:spcBef>
                <a:spcPct val="50000"/>
              </a:spcBef>
            </a:pPr>
            <a:r>
              <a:rPr lang="en-US" altLang="zh-TW" sz="800">
                <a:latin typeface="Arial" pitchFamily="34" charset="0"/>
              </a:rPr>
              <a:t>In some cases, a single-stage batch adsorber cannot achieve the high levels of dye removal specified but which can be readily achieved using an optimized two-stage batch adsorber design.</a:t>
            </a:r>
          </a:p>
          <a:p>
            <a:pPr algn="just">
              <a:spcBef>
                <a:spcPct val="50000"/>
              </a:spcBef>
            </a:pPr>
            <a:r>
              <a:rPr lang="en-US" altLang="zh-TW" sz="800">
                <a:latin typeface="Arial" pitchFamily="34" charset="0"/>
              </a:rPr>
              <a:t>The cost and performance of product/equipment/system or the mode of application are always to control the process efficiency. This study investigates the adsorption of Basic Blue 69 onto wood and develops a two-stage batch adsorber design model. A design analysis method was developed to predict the percentage of Basic Blue 69 removal at various times of contact for a fixed mass of wood. The model minimizes the total contact time to achieve a fixed percentage of phenol removal using a fixed mass of wood. </a:t>
            </a:r>
          </a:p>
        </p:txBody>
      </p:sp>
      <p:sp>
        <p:nvSpPr>
          <p:cNvPr id="2221" name="Text Box 173"/>
          <p:cNvSpPr txBox="1">
            <a:spLocks noChangeArrowheads="1"/>
          </p:cNvSpPr>
          <p:nvPr/>
        </p:nvSpPr>
        <p:spPr bwMode="auto">
          <a:xfrm>
            <a:off x="152400" y="2339975"/>
            <a:ext cx="334803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zh-TW" sz="800" b="1">
                <a:latin typeface="Arial" pitchFamily="34" charset="0"/>
                <a:ea typeface="Times-Bold"/>
                <a:cs typeface="Times-Bold"/>
              </a:rPr>
              <a:t>Materials and Methods</a:t>
            </a:r>
            <a:endParaRPr lang="en-US" altLang="zh-TW" sz="800">
              <a:latin typeface="Arial" pitchFamily="34" charset="0"/>
              <a:ea typeface="AdvTimes-b" charset="-120"/>
            </a:endParaRPr>
          </a:p>
          <a:p>
            <a:pPr algn="just"/>
            <a:r>
              <a:rPr lang="en-US" altLang="zh-TW" sz="800">
                <a:latin typeface="Arial" pitchFamily="34" charset="0"/>
              </a:rPr>
              <a:t>A 0.1 g sample of wood (500±710 </a:t>
            </a:r>
            <a:r>
              <a:rPr lang="en-US" altLang="zh-TW" sz="800">
                <a:latin typeface="Arial" pitchFamily="34" charset="0"/>
                <a:sym typeface="Symbol" pitchFamily="18" charset="2"/>
              </a:rPr>
              <a:t></a:t>
            </a:r>
            <a:r>
              <a:rPr lang="en-US" altLang="zh-TW" sz="800">
                <a:latin typeface="Arial" pitchFamily="34" charset="0"/>
              </a:rPr>
              <a:t>m) was added to each 50 ml volume of BB69 dye solution. The initial concentrations of BB69 dye solution tested were 50, 100 and 200 mg/dm</a:t>
            </a:r>
            <a:r>
              <a:rPr lang="en-US" altLang="zh-TW" sz="800" baseline="30000">
                <a:latin typeface="Arial" pitchFamily="34" charset="0"/>
              </a:rPr>
              <a:t>3</a:t>
            </a:r>
            <a:r>
              <a:rPr lang="en-US" altLang="zh-TW" sz="800">
                <a:latin typeface="Arial" pitchFamily="34" charset="0"/>
              </a:rPr>
              <a:t>. Samples were withdrawn at suitable time intervals, filtered through a filter paper and then analysed with UV. </a:t>
            </a:r>
          </a:p>
        </p:txBody>
      </p:sp>
      <p:sp>
        <p:nvSpPr>
          <p:cNvPr id="2252" name="Text Box 204"/>
          <p:cNvSpPr txBox="1">
            <a:spLocks noChangeArrowheads="1"/>
          </p:cNvSpPr>
          <p:nvPr/>
        </p:nvSpPr>
        <p:spPr bwMode="auto">
          <a:xfrm>
            <a:off x="153988" y="3132138"/>
            <a:ext cx="1657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zh-TW" sz="8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Batch Adsorber Design</a:t>
            </a:r>
            <a:endParaRPr lang="en-US" altLang="zh-TW" sz="800">
              <a:latin typeface="Arial" pitchFamily="34" charset="0"/>
            </a:endParaRPr>
          </a:p>
        </p:txBody>
      </p:sp>
      <p:graphicFrame>
        <p:nvGraphicFramePr>
          <p:cNvPr id="2339" name="Object 291"/>
          <p:cNvGraphicFramePr>
            <a:graphicFrameLocks noChangeAspect="1"/>
          </p:cNvGraphicFramePr>
          <p:nvPr/>
        </p:nvGraphicFramePr>
        <p:xfrm>
          <a:off x="331788" y="3619500"/>
          <a:ext cx="614362" cy="447675"/>
        </p:xfrm>
        <a:graphic>
          <a:graphicData uri="http://schemas.openxmlformats.org/presentationml/2006/ole">
            <p:oleObj spid="_x0000_s2339" name="方程式" r:id="rId3" imgW="3085920" imgH="2247840" progId="Equation.3">
              <p:embed/>
            </p:oleObj>
          </a:graphicData>
        </a:graphic>
      </p:graphicFrame>
      <p:graphicFrame>
        <p:nvGraphicFramePr>
          <p:cNvPr id="2340" name="Object 292"/>
          <p:cNvGraphicFramePr>
            <a:graphicFrameLocks noChangeAspect="1"/>
          </p:cNvGraphicFramePr>
          <p:nvPr/>
        </p:nvGraphicFramePr>
        <p:xfrm>
          <a:off x="1239838" y="3635375"/>
          <a:ext cx="671512" cy="301625"/>
        </p:xfrm>
        <a:graphic>
          <a:graphicData uri="http://schemas.openxmlformats.org/presentationml/2006/ole">
            <p:oleObj spid="_x0000_s2340" name="方程式" r:id="rId4" imgW="3352680" imgH="1511280" progId="Equation.3">
              <p:embed/>
            </p:oleObj>
          </a:graphicData>
        </a:graphic>
      </p:graphicFrame>
      <p:graphicFrame>
        <p:nvGraphicFramePr>
          <p:cNvPr id="2341" name="Object 293"/>
          <p:cNvGraphicFramePr>
            <a:graphicFrameLocks noChangeAspect="1"/>
          </p:cNvGraphicFramePr>
          <p:nvPr/>
        </p:nvGraphicFramePr>
        <p:xfrm>
          <a:off x="2247900" y="3706813"/>
          <a:ext cx="1181100" cy="136525"/>
        </p:xfrm>
        <a:graphic>
          <a:graphicData uri="http://schemas.openxmlformats.org/presentationml/2006/ole">
            <p:oleObj spid="_x0000_s2341" name="方程式" r:id="rId5" imgW="5918040" imgH="685800" progId="Equation.3">
              <p:embed/>
            </p:oleObj>
          </a:graphicData>
        </a:graphic>
      </p:graphicFrame>
      <p:graphicFrame>
        <p:nvGraphicFramePr>
          <p:cNvPr id="2342" name="Object 294"/>
          <p:cNvGraphicFramePr>
            <a:graphicFrameLocks noChangeAspect="1"/>
          </p:cNvGraphicFramePr>
          <p:nvPr/>
        </p:nvGraphicFramePr>
        <p:xfrm>
          <a:off x="298450" y="4067175"/>
          <a:ext cx="1058863" cy="320675"/>
        </p:xfrm>
        <a:graphic>
          <a:graphicData uri="http://schemas.openxmlformats.org/presentationml/2006/ole">
            <p:oleObj spid="_x0000_s2342" name="方程式" r:id="rId6" imgW="5295600" imgH="1600200" progId="Equation.3">
              <p:embed/>
            </p:oleObj>
          </a:graphicData>
        </a:graphic>
      </p:graphicFrame>
      <p:graphicFrame>
        <p:nvGraphicFramePr>
          <p:cNvPr id="2343" name="Object 295"/>
          <p:cNvGraphicFramePr>
            <a:graphicFrameLocks noChangeAspect="1"/>
          </p:cNvGraphicFramePr>
          <p:nvPr/>
        </p:nvGraphicFramePr>
        <p:xfrm>
          <a:off x="1671638" y="4067175"/>
          <a:ext cx="1179512" cy="320675"/>
        </p:xfrm>
        <a:graphic>
          <a:graphicData uri="http://schemas.openxmlformats.org/presentationml/2006/ole">
            <p:oleObj spid="_x0000_s2343" name="方程式" r:id="rId7" imgW="5892480" imgH="1600200" progId="Equation.3">
              <p:embed/>
            </p:oleObj>
          </a:graphicData>
        </a:graphic>
      </p:graphicFrame>
      <p:sp>
        <p:nvSpPr>
          <p:cNvPr id="2352" name="Text Box 304"/>
          <p:cNvSpPr txBox="1">
            <a:spLocks noChangeArrowheads="1"/>
          </p:cNvSpPr>
          <p:nvPr/>
        </p:nvSpPr>
        <p:spPr bwMode="auto">
          <a:xfrm>
            <a:off x="144463" y="3349625"/>
            <a:ext cx="18002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zh-TW" sz="800">
                <a:latin typeface="Arial" pitchFamily="34" charset="0"/>
              </a:rPr>
              <a:t>Pseudo-second-order kinetic model</a:t>
            </a:r>
          </a:p>
        </p:txBody>
      </p:sp>
      <p:sp>
        <p:nvSpPr>
          <p:cNvPr id="2353" name="Text Box 305"/>
          <p:cNvSpPr txBox="1">
            <a:spLocks noChangeArrowheads="1"/>
          </p:cNvSpPr>
          <p:nvPr/>
        </p:nvSpPr>
        <p:spPr bwMode="auto">
          <a:xfrm>
            <a:off x="2060575" y="3348038"/>
            <a:ext cx="12954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800">
                <a:latin typeface="Arial" pitchFamily="34" charset="0"/>
              </a:rPr>
              <a:t>Mass balance equation</a:t>
            </a:r>
          </a:p>
        </p:txBody>
      </p:sp>
      <p:grpSp>
        <p:nvGrpSpPr>
          <p:cNvPr id="2382" name="Group 334"/>
          <p:cNvGrpSpPr>
            <a:grpSpLocks/>
          </p:cNvGrpSpPr>
          <p:nvPr/>
        </p:nvGrpSpPr>
        <p:grpSpPr bwMode="auto">
          <a:xfrm>
            <a:off x="3573463" y="4787900"/>
            <a:ext cx="3036887" cy="1441450"/>
            <a:chOff x="2251" y="3016"/>
            <a:chExt cx="1913" cy="908"/>
          </a:xfrm>
        </p:grpSpPr>
        <p:sp>
          <p:nvSpPr>
            <p:cNvPr id="2238" name="Text Box 190"/>
            <p:cNvSpPr txBox="1">
              <a:spLocks noChangeArrowheads="1"/>
            </p:cNvSpPr>
            <p:nvPr/>
          </p:nvSpPr>
          <p:spPr bwMode="auto">
            <a:xfrm>
              <a:off x="2251" y="3016"/>
              <a:ext cx="190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altLang="zh-TW" sz="800">
                  <a:latin typeface="Arial" pitchFamily="34" charset="0"/>
                </a:rPr>
                <a:t>Table 1. Parameters for effect of initial concentration on the BB69/wood system</a:t>
              </a:r>
            </a:p>
          </p:txBody>
        </p:sp>
        <p:graphicFrame>
          <p:nvGraphicFramePr>
            <p:cNvPr id="2366" name="Object 318"/>
            <p:cNvGraphicFramePr>
              <a:graphicFrameLocks noChangeAspect="1"/>
            </p:cNvGraphicFramePr>
            <p:nvPr/>
          </p:nvGraphicFramePr>
          <p:xfrm>
            <a:off x="2286" y="3240"/>
            <a:ext cx="1878" cy="684"/>
          </p:xfrm>
          <a:graphic>
            <a:graphicData uri="http://schemas.openxmlformats.org/presentationml/2006/ole">
              <p:oleObj spid="_x0000_s2366" name="文件" r:id="rId8" imgW="2987256" imgH="1090535" progId="Word.Document.8">
                <p:embed/>
              </p:oleObj>
            </a:graphicData>
          </a:graphic>
        </p:graphicFrame>
      </p:grpSp>
      <p:sp>
        <p:nvSpPr>
          <p:cNvPr id="2222" name="Text Box 174"/>
          <p:cNvSpPr txBox="1">
            <a:spLocks noChangeArrowheads="1"/>
          </p:cNvSpPr>
          <p:nvPr/>
        </p:nvSpPr>
        <p:spPr bwMode="auto">
          <a:xfrm>
            <a:off x="242888" y="5795963"/>
            <a:ext cx="3384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800">
                <a:latin typeface="Arial" pitchFamily="34" charset="0"/>
              </a:rPr>
              <a:t>Figure 3. Minimum contact time for various percentage BB69 removal in a two-stage process</a:t>
            </a:r>
          </a:p>
        </p:txBody>
      </p:sp>
      <p:graphicFrame>
        <p:nvGraphicFramePr>
          <p:cNvPr id="2370" name="Object 322"/>
          <p:cNvGraphicFramePr>
            <a:graphicFrameLocks noChangeAspect="1"/>
          </p:cNvGraphicFramePr>
          <p:nvPr/>
        </p:nvGraphicFramePr>
        <p:xfrm>
          <a:off x="303213" y="4510088"/>
          <a:ext cx="792162" cy="206375"/>
        </p:xfrm>
        <a:graphic>
          <a:graphicData uri="http://schemas.openxmlformats.org/presentationml/2006/ole">
            <p:oleObj spid="_x0000_s2370" name="方程式" r:id="rId9" imgW="927000" imgH="241200" progId="Equation.3">
              <p:embed/>
            </p:oleObj>
          </a:graphicData>
        </a:graphic>
      </p:graphicFrame>
      <p:graphicFrame>
        <p:nvGraphicFramePr>
          <p:cNvPr id="2371" name="Object 323"/>
          <p:cNvGraphicFramePr>
            <a:graphicFrameLocks noChangeAspect="1"/>
          </p:cNvGraphicFramePr>
          <p:nvPr/>
        </p:nvGraphicFramePr>
        <p:xfrm>
          <a:off x="1455738" y="4513263"/>
          <a:ext cx="649287" cy="203200"/>
        </p:xfrm>
        <a:graphic>
          <a:graphicData uri="http://schemas.openxmlformats.org/presentationml/2006/ole">
            <p:oleObj spid="_x0000_s2371" name="方程式" r:id="rId10" imgW="939600" imgH="241200" progId="Equation.3">
              <p:embed/>
            </p:oleObj>
          </a:graphicData>
        </a:graphic>
      </p:graphicFrame>
      <p:graphicFrame>
        <p:nvGraphicFramePr>
          <p:cNvPr id="2372" name="Object 324"/>
          <p:cNvGraphicFramePr>
            <a:graphicFrameLocks noChangeAspect="1"/>
          </p:cNvGraphicFramePr>
          <p:nvPr/>
        </p:nvGraphicFramePr>
        <p:xfrm>
          <a:off x="293688" y="4713288"/>
          <a:ext cx="2952750" cy="423862"/>
        </p:xfrm>
        <a:graphic>
          <a:graphicData uri="http://schemas.openxmlformats.org/presentationml/2006/ole">
            <p:oleObj spid="_x0000_s2372" name="方程式" r:id="rId11" imgW="3365280" imgH="482400" progId="Equation.3">
              <p:embed/>
            </p:oleObj>
          </a:graphicData>
        </a:graphic>
      </p:graphicFrame>
      <p:graphicFrame>
        <p:nvGraphicFramePr>
          <p:cNvPr id="2373" name="Object 325"/>
          <p:cNvGraphicFramePr>
            <a:graphicFrameLocks noChangeAspect="1"/>
          </p:cNvGraphicFramePr>
          <p:nvPr/>
        </p:nvGraphicFramePr>
        <p:xfrm>
          <a:off x="303213" y="5208588"/>
          <a:ext cx="2520950" cy="442912"/>
        </p:xfrm>
        <a:graphic>
          <a:graphicData uri="http://schemas.openxmlformats.org/presentationml/2006/ole">
            <p:oleObj spid="_x0000_s2373" name="方程式" r:id="rId12" imgW="2768400" imgH="482400" progId="Equation.3">
              <p:embed/>
            </p:oleObj>
          </a:graphicData>
        </a:graphic>
      </p:graphicFrame>
      <p:graphicFrame>
        <p:nvGraphicFramePr>
          <p:cNvPr id="2377" name="Object 329"/>
          <p:cNvGraphicFramePr>
            <a:graphicFrameLocks noChangeAspect="1"/>
          </p:cNvGraphicFramePr>
          <p:nvPr/>
        </p:nvGraphicFramePr>
        <p:xfrm>
          <a:off x="152400" y="6011863"/>
          <a:ext cx="3295650" cy="2333625"/>
        </p:xfrm>
        <a:graphic>
          <a:graphicData uri="http://schemas.openxmlformats.org/presentationml/2006/ole">
            <p:oleObj spid="_x0000_s2377" name="圖表" r:id="rId13" imgW="3295802" imgH="2333549" progId="Excel.Chart.8">
              <p:embed/>
            </p:oleObj>
          </a:graphicData>
        </a:graphic>
      </p:graphicFrame>
      <p:grpSp>
        <p:nvGrpSpPr>
          <p:cNvPr id="2380" name="Group 332"/>
          <p:cNvGrpSpPr>
            <a:grpSpLocks/>
          </p:cNvGrpSpPr>
          <p:nvPr/>
        </p:nvGrpSpPr>
        <p:grpSpPr bwMode="auto">
          <a:xfrm>
            <a:off x="3487738" y="6011863"/>
            <a:ext cx="3325812" cy="2382837"/>
            <a:chOff x="2112" y="1565"/>
            <a:chExt cx="2095" cy="1501"/>
          </a:xfrm>
        </p:grpSpPr>
        <p:sp>
          <p:nvSpPr>
            <p:cNvPr id="2241" name="Text Box 193"/>
            <p:cNvSpPr txBox="1">
              <a:spLocks noChangeArrowheads="1"/>
            </p:cNvSpPr>
            <p:nvPr/>
          </p:nvSpPr>
          <p:spPr bwMode="auto">
            <a:xfrm>
              <a:off x="2348" y="1565"/>
              <a:ext cx="185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800">
                  <a:latin typeface="Arial" pitchFamily="34" charset="0"/>
                </a:rPr>
                <a:t>Figure 2: Comparison of 90% BB69 removal time of each stage in two-stage BB69/wood process</a:t>
              </a:r>
            </a:p>
          </p:txBody>
        </p:sp>
        <p:graphicFrame>
          <p:nvGraphicFramePr>
            <p:cNvPr id="2378" name="Object 330"/>
            <p:cNvGraphicFramePr>
              <a:graphicFrameLocks noChangeAspect="1"/>
            </p:cNvGraphicFramePr>
            <p:nvPr/>
          </p:nvGraphicFramePr>
          <p:xfrm>
            <a:off x="2112" y="1746"/>
            <a:ext cx="2094" cy="1320"/>
          </p:xfrm>
          <a:graphic>
            <a:graphicData uri="http://schemas.openxmlformats.org/presentationml/2006/ole">
              <p:oleObj spid="_x0000_s2378" name="圖表" r:id="rId14" imgW="3324149" imgH="2095500" progId="Excel.Chart.8">
                <p:embed/>
              </p:oleObj>
            </a:graphicData>
          </a:graphic>
        </p:graphicFrame>
      </p:grpSp>
      <p:graphicFrame>
        <p:nvGraphicFramePr>
          <p:cNvPr id="2379" name="Object 331"/>
          <p:cNvGraphicFramePr>
            <a:graphicFrameLocks noChangeAspect="1"/>
          </p:cNvGraphicFramePr>
          <p:nvPr/>
        </p:nvGraphicFramePr>
        <p:xfrm>
          <a:off x="3495675" y="2705100"/>
          <a:ext cx="3314700" cy="2133600"/>
        </p:xfrm>
        <a:graphic>
          <a:graphicData uri="http://schemas.openxmlformats.org/presentationml/2006/ole">
            <p:oleObj spid="_x0000_s2379" name="圖表" r:id="rId15" imgW="3314700" imgH="2133600" progId="Excel.Chart.8">
              <p:embed/>
            </p:oleObj>
          </a:graphicData>
        </a:graphic>
      </p:graphicFrame>
      <p:sp>
        <p:nvSpPr>
          <p:cNvPr id="2381" name="Text Box 333"/>
          <p:cNvSpPr txBox="1">
            <a:spLocks noChangeArrowheads="1"/>
          </p:cNvSpPr>
          <p:nvPr/>
        </p:nvSpPr>
        <p:spPr bwMode="auto">
          <a:xfrm>
            <a:off x="3716338" y="2411413"/>
            <a:ext cx="28813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sz="800">
                <a:latin typeface="Arial" pitchFamily="34" charset="0"/>
              </a:rPr>
              <a:t>Figure 1. Pseudo-second order sorption kinetics of BB69 onto wood at various initial concentrations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366</Words>
  <Application>Microsoft Office PowerPoint</Application>
  <PresentationFormat>如螢幕大小 (4:3)</PresentationFormat>
  <Paragraphs>19</Paragraphs>
  <Slides>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3</vt:i4>
      </vt:variant>
      <vt:variant>
        <vt:lpstr>投影片標題</vt:lpstr>
      </vt:variant>
      <vt:variant>
        <vt:i4>1</vt:i4>
      </vt:variant>
    </vt:vector>
  </HeadingPairs>
  <TitlesOfParts>
    <vt:vector size="13" baseType="lpstr">
      <vt:lpstr>Times New Roman</vt:lpstr>
      <vt:lpstr>新細明體</vt:lpstr>
      <vt:lpstr>Arial</vt:lpstr>
      <vt:lpstr>Wingdings</vt:lpstr>
      <vt:lpstr>標楷體</vt:lpstr>
      <vt:lpstr>Times-Bold</vt:lpstr>
      <vt:lpstr>AdvTimes-b</vt:lpstr>
      <vt:lpstr>Symbol</vt:lpstr>
      <vt:lpstr>預設簡報設計</vt:lpstr>
      <vt:lpstr>Microsoft 方程式編輯器 3.0</vt:lpstr>
      <vt:lpstr>Microsoft Word 文件</vt:lpstr>
      <vt:lpstr>Microsoft Office Excel 圖表</vt:lpstr>
      <vt:lpstr>投影片 1</vt:lpstr>
    </vt:vector>
  </TitlesOfParts>
  <Company>tmu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two-stage batch adsorption optimised design for Basic Blue 69 dye removal to minimum contact time</dc:title>
  <dc:creator>YSHo</dc:creator>
  <cp:lastModifiedBy>YSHo</cp:lastModifiedBy>
  <cp:revision>93</cp:revision>
  <dcterms:created xsi:type="dcterms:W3CDTF">2003-05-07T02:06:08Z</dcterms:created>
  <dcterms:modified xsi:type="dcterms:W3CDTF">2014-05-30T01:20:55Z</dcterms:modified>
</cp:coreProperties>
</file>