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zh-TW"/>
    </a:defPPr>
    <a:lvl1pPr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1pPr>
    <a:lvl2pPr marL="4572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2pPr>
    <a:lvl3pPr marL="9144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3pPr>
    <a:lvl4pPr marL="13716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4pPr>
    <a:lvl5pPr marL="18288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pitchFamily="18"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pitchFamily="18"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pitchFamily="18"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654" autoAdjust="0"/>
    <p:restoredTop sz="90929"/>
  </p:normalViewPr>
  <p:slideViewPr>
    <p:cSldViewPr>
      <p:cViewPr varScale="1">
        <p:scale>
          <a:sx n="66" d="100"/>
          <a:sy n="66" d="100"/>
        </p:scale>
        <p:origin x="-3234" y="-9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13.emf"/><Relationship Id="rId3" Type="http://schemas.openxmlformats.org/officeDocument/2006/relationships/image" Target="../media/image3.wmf"/><Relationship Id="rId7" Type="http://schemas.openxmlformats.org/officeDocument/2006/relationships/image" Target="../media/image7.wmf"/><Relationship Id="rId12" Type="http://schemas.openxmlformats.org/officeDocument/2006/relationships/image" Target="../media/image12.e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1.emf"/><Relationship Id="rId5" Type="http://schemas.openxmlformats.org/officeDocument/2006/relationships/image" Target="../media/image5.wmf"/><Relationship Id="rId10" Type="http://schemas.openxmlformats.org/officeDocument/2006/relationships/image" Target="../media/image10.emf"/><Relationship Id="rId4" Type="http://schemas.openxmlformats.org/officeDocument/2006/relationships/image" Target="../media/image4.wmf"/><Relationship Id="rId9"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514350" y="2840038"/>
            <a:ext cx="5829300" cy="1960562"/>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4F6E255A-28EB-4F67-9976-2F9488C70E0D}" type="slidenum">
              <a:rPr lang="en-US" altLang="zh-TW"/>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CEA0BE4B-7BD0-42EC-9743-BDCE50C7E060}" type="slidenum">
              <a:rPr lang="en-US" altLang="zh-TW"/>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4886325" y="812800"/>
            <a:ext cx="1457325" cy="73152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514350" y="812800"/>
            <a:ext cx="4219575" cy="73152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DA3D189C-2547-468D-9D1E-067B88C0B76E}"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0F9925FD-4E80-4E9B-9859-245CCEC57F14}" type="slidenum">
              <a:rPr lang="en-US" altLang="zh-TW"/>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541338" y="5875338"/>
            <a:ext cx="5829300" cy="1816100"/>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6BCEE845-9456-4DC5-BC38-222DF9C2F69A}" type="slidenum">
              <a:rPr lang="en-US" altLang="zh-TW"/>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353C260D-8467-4AB0-8543-A815825498C7}" type="slidenum">
              <a:rPr lang="en-US" altLang="zh-TW"/>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342900" y="366713"/>
            <a:ext cx="6172200" cy="1524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en-US" altLang="zh-TW"/>
          </a:p>
        </p:txBody>
      </p:sp>
      <p:sp>
        <p:nvSpPr>
          <p:cNvPr id="8" name="頁尾版面配置區 7"/>
          <p:cNvSpPr>
            <a:spLocks noGrp="1"/>
          </p:cNvSpPr>
          <p:nvPr>
            <p:ph type="ftr" sz="quarter" idx="11"/>
          </p:nvPr>
        </p:nvSpPr>
        <p:spPr/>
        <p:txBody>
          <a:bodyPr/>
          <a:lstStyle>
            <a:lvl1pPr>
              <a:defRPr/>
            </a:lvl1pPr>
          </a:lstStyle>
          <a:p>
            <a:endParaRPr lang="en-US" altLang="zh-TW"/>
          </a:p>
        </p:txBody>
      </p:sp>
      <p:sp>
        <p:nvSpPr>
          <p:cNvPr id="9" name="投影片編號版面配置區 8"/>
          <p:cNvSpPr>
            <a:spLocks noGrp="1"/>
          </p:cNvSpPr>
          <p:nvPr>
            <p:ph type="sldNum" sz="quarter" idx="12"/>
          </p:nvPr>
        </p:nvSpPr>
        <p:spPr/>
        <p:txBody>
          <a:bodyPr/>
          <a:lstStyle>
            <a:lvl1pPr>
              <a:defRPr/>
            </a:lvl1pPr>
          </a:lstStyle>
          <a:p>
            <a:fld id="{52FF26BD-5B48-4995-8ED0-E68C56C4FAE0}" type="slidenum">
              <a:rPr lang="en-US" altLang="zh-TW"/>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en-US" altLang="zh-TW"/>
          </a:p>
        </p:txBody>
      </p:sp>
      <p:sp>
        <p:nvSpPr>
          <p:cNvPr id="4" name="頁尾版面配置區 3"/>
          <p:cNvSpPr>
            <a:spLocks noGrp="1"/>
          </p:cNvSpPr>
          <p:nvPr>
            <p:ph type="ftr" sz="quarter" idx="11"/>
          </p:nvPr>
        </p:nvSpPr>
        <p:spPr/>
        <p:txBody>
          <a:bodyPr/>
          <a:lstStyle>
            <a:lvl1pPr>
              <a:defRPr/>
            </a:lvl1pPr>
          </a:lstStyle>
          <a:p>
            <a:endParaRPr lang="en-US" altLang="zh-TW"/>
          </a:p>
        </p:txBody>
      </p:sp>
      <p:sp>
        <p:nvSpPr>
          <p:cNvPr id="5" name="投影片編號版面配置區 4"/>
          <p:cNvSpPr>
            <a:spLocks noGrp="1"/>
          </p:cNvSpPr>
          <p:nvPr>
            <p:ph type="sldNum" sz="quarter" idx="12"/>
          </p:nvPr>
        </p:nvSpPr>
        <p:spPr/>
        <p:txBody>
          <a:bodyPr/>
          <a:lstStyle>
            <a:lvl1pPr>
              <a:defRPr/>
            </a:lvl1pPr>
          </a:lstStyle>
          <a:p>
            <a:fld id="{61A37E8F-935A-415F-B037-A18068F18A05}" type="slidenum">
              <a:rPr lang="en-US" altLang="zh-TW"/>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endParaRPr lang="en-US" altLang="zh-TW"/>
          </a:p>
        </p:txBody>
      </p:sp>
      <p:sp>
        <p:nvSpPr>
          <p:cNvPr id="4" name="投影片編號版面配置區 3"/>
          <p:cNvSpPr>
            <a:spLocks noGrp="1"/>
          </p:cNvSpPr>
          <p:nvPr>
            <p:ph type="sldNum" sz="quarter" idx="12"/>
          </p:nvPr>
        </p:nvSpPr>
        <p:spPr/>
        <p:txBody>
          <a:bodyPr/>
          <a:lstStyle>
            <a:lvl1pPr>
              <a:defRPr/>
            </a:lvl1pPr>
          </a:lstStyle>
          <a:p>
            <a:fld id="{6308D4F8-7BDE-4C8D-B9C5-0F48FA6B51B2}" type="slidenum">
              <a:rPr lang="en-US" altLang="zh-TW"/>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342900" y="363538"/>
            <a:ext cx="2255838" cy="154940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24BB3761-DE4F-49DF-AE64-9878FE55D2B6}" type="slidenum">
              <a:rPr lang="en-US" altLang="zh-TW"/>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344613" y="6400800"/>
            <a:ext cx="4114800" cy="755650"/>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7D094C71-995D-4C72-87F4-29246FF53246}" type="slidenum">
              <a:rPr lang="en-US" altLang="zh-TW"/>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514350" y="2641600"/>
            <a:ext cx="58293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zh-TW"/>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zh-TW"/>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9F8FBE5-6934-4467-84AE-544CE0D77251}"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新細明體" pitchFamily="18" charset="-120"/>
        </a:defRPr>
      </a:lvl2pPr>
      <a:lvl3pPr algn="ctr" rtl="0" fontAlgn="base">
        <a:spcBef>
          <a:spcPct val="0"/>
        </a:spcBef>
        <a:spcAft>
          <a:spcPct val="0"/>
        </a:spcAft>
        <a:defRPr kumimoji="1" sz="4400">
          <a:solidFill>
            <a:schemeClr val="tx2"/>
          </a:solidFill>
          <a:latin typeface="Times New Roman" pitchFamily="18" charset="0"/>
          <a:ea typeface="新細明體" pitchFamily="18" charset="-120"/>
        </a:defRPr>
      </a:lvl3pPr>
      <a:lvl4pPr algn="ctr" rtl="0" fontAlgn="base">
        <a:spcBef>
          <a:spcPct val="0"/>
        </a:spcBef>
        <a:spcAft>
          <a:spcPct val="0"/>
        </a:spcAft>
        <a:defRPr kumimoji="1" sz="4400">
          <a:solidFill>
            <a:schemeClr val="tx2"/>
          </a:solidFill>
          <a:latin typeface="Times New Roman" pitchFamily="18" charset="0"/>
          <a:ea typeface="新細明體" pitchFamily="18" charset="-120"/>
        </a:defRPr>
      </a:lvl4pPr>
      <a:lvl5pPr algn="ctr" rtl="0" fontAlgn="base">
        <a:spcBef>
          <a:spcPct val="0"/>
        </a:spcBef>
        <a:spcAft>
          <a:spcPct val="0"/>
        </a:spcAft>
        <a:defRPr kumimoji="1" sz="4400">
          <a:solidFill>
            <a:schemeClr val="tx2"/>
          </a:solidFill>
          <a:latin typeface="Times New Roman" pitchFamily="18" charset="0"/>
          <a:ea typeface="新細明體" pitchFamily="18" charset="-120"/>
        </a:defRPr>
      </a:lvl5pPr>
      <a:lvl6pPr marL="457200" algn="ctr" rtl="0" fontAlgn="base">
        <a:spcBef>
          <a:spcPct val="0"/>
        </a:spcBef>
        <a:spcAft>
          <a:spcPct val="0"/>
        </a:spcAft>
        <a:defRPr kumimoji="1" sz="4400">
          <a:solidFill>
            <a:schemeClr val="tx2"/>
          </a:solidFill>
          <a:latin typeface="Times New Roman" pitchFamily="18" charset="0"/>
          <a:ea typeface="新細明體" pitchFamily="18" charset="-120"/>
        </a:defRPr>
      </a:lvl6pPr>
      <a:lvl7pPr marL="914400" algn="ctr" rtl="0" fontAlgn="base">
        <a:spcBef>
          <a:spcPct val="0"/>
        </a:spcBef>
        <a:spcAft>
          <a:spcPct val="0"/>
        </a:spcAft>
        <a:defRPr kumimoji="1" sz="4400">
          <a:solidFill>
            <a:schemeClr val="tx2"/>
          </a:solidFill>
          <a:latin typeface="Times New Roman" pitchFamily="18" charset="0"/>
          <a:ea typeface="新細明體" pitchFamily="18" charset="-120"/>
        </a:defRPr>
      </a:lvl7pPr>
      <a:lvl8pPr marL="1371600" algn="ctr" rtl="0" fontAlgn="base">
        <a:spcBef>
          <a:spcPct val="0"/>
        </a:spcBef>
        <a:spcAft>
          <a:spcPct val="0"/>
        </a:spcAft>
        <a:defRPr kumimoji="1" sz="4400">
          <a:solidFill>
            <a:schemeClr val="tx2"/>
          </a:solidFill>
          <a:latin typeface="Times New Roman" pitchFamily="18" charset="0"/>
          <a:ea typeface="新細明體" pitchFamily="18" charset="-120"/>
        </a:defRPr>
      </a:lvl8pPr>
      <a:lvl9pPr marL="1828800" algn="ctr" rtl="0" fontAlgn="base">
        <a:spcBef>
          <a:spcPct val="0"/>
        </a:spcBef>
        <a:spcAft>
          <a:spcPct val="0"/>
        </a:spcAft>
        <a:defRPr kumimoji="1" sz="4400">
          <a:solidFill>
            <a:schemeClr val="tx2"/>
          </a:solidFill>
          <a:latin typeface="Times New Roman" pitchFamily="18" charset="0"/>
          <a:ea typeface="新細明體" pitchFamily="18" charset="-12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Microsoft_Office_Word_97_-_2003___1.doc"/><Relationship Id="rId13" Type="http://schemas.openxmlformats.org/officeDocument/2006/relationships/oleObject" Target="../embeddings/Microsoft_Office_Excel___2.xls"/><Relationship Id="rId3" Type="http://schemas.openxmlformats.org/officeDocument/2006/relationships/oleObject" Target="../embeddings/oleObject1.bin"/><Relationship Id="rId7" Type="http://schemas.openxmlformats.org/officeDocument/2006/relationships/oleObject" Target="../embeddings/oleObject5.bin"/><Relationship Id="rId12"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8.bin"/><Relationship Id="rId5" Type="http://schemas.openxmlformats.org/officeDocument/2006/relationships/oleObject" Target="../embeddings/oleObject3.bin"/><Relationship Id="rId15" Type="http://schemas.openxmlformats.org/officeDocument/2006/relationships/oleObject" Target="../embeddings/Microsoft_Office_Excel___4.xls"/><Relationship Id="rId10" Type="http://schemas.openxmlformats.org/officeDocument/2006/relationships/oleObject" Target="../embeddings/oleObject7.bin"/><Relationship Id="rId4" Type="http://schemas.openxmlformats.org/officeDocument/2006/relationships/oleObject" Target="../embeddings/oleObject2.bin"/><Relationship Id="rId9" Type="http://schemas.openxmlformats.org/officeDocument/2006/relationships/oleObject" Target="../embeddings/oleObject6.bin"/><Relationship Id="rId14" Type="http://schemas.openxmlformats.org/officeDocument/2006/relationships/oleObject" Target="../embeddings/Microsoft_Office_Excel___3.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Text Box 9"/>
          <p:cNvSpPr txBox="1">
            <a:spLocks noChangeArrowheads="1"/>
          </p:cNvSpPr>
          <p:nvPr/>
        </p:nvSpPr>
        <p:spPr bwMode="auto">
          <a:xfrm>
            <a:off x="115888" y="7924800"/>
            <a:ext cx="6626225" cy="1317625"/>
          </a:xfrm>
          <a:prstGeom prst="rect">
            <a:avLst/>
          </a:prstGeom>
          <a:noFill/>
          <a:ln w="9525">
            <a:noFill/>
            <a:miter lim="800000"/>
            <a:headEnd/>
            <a:tailEnd/>
          </a:ln>
          <a:effectLst/>
        </p:spPr>
        <p:txBody>
          <a:bodyPr>
            <a:spAutoFit/>
          </a:bodyPr>
          <a:lstStyle/>
          <a:p>
            <a:pPr marL="180975" indent="-180975">
              <a:spcBef>
                <a:spcPct val="50000"/>
              </a:spcBef>
            </a:pPr>
            <a:r>
              <a:rPr lang="en-US" altLang="zh-TW" sz="800" b="1">
                <a:effectLst>
                  <a:outerShdw blurRad="38100" dist="38100" dir="2700000" algn="tl">
                    <a:srgbClr val="C0C0C0"/>
                  </a:outerShdw>
                </a:effectLst>
                <a:latin typeface="Arial" pitchFamily="34" charset="0"/>
              </a:rPr>
              <a:t>Conclusions</a:t>
            </a:r>
            <a:endParaRPr lang="en-GB" altLang="zh-TW" sz="800" b="1">
              <a:effectLst>
                <a:outerShdw blurRad="38100" dist="38100" dir="2700000" algn="tl">
                  <a:srgbClr val="C0C0C0"/>
                </a:outerShdw>
              </a:effectLst>
              <a:latin typeface="Arial" pitchFamily="34" charset="0"/>
            </a:endParaRPr>
          </a:p>
          <a:p>
            <a:pPr marL="180975" indent="-180975" algn="just">
              <a:spcBef>
                <a:spcPct val="50000"/>
              </a:spcBef>
              <a:buFont typeface="Wingdings" pitchFamily="2" charset="2"/>
              <a:buChar char="v"/>
            </a:pPr>
            <a:r>
              <a:rPr lang="en-US" altLang="zh-TW" sz="800">
                <a:latin typeface="Arial" pitchFamily="34" charset="0"/>
              </a:rPr>
              <a:t>The design model presented is based on a pseudo-second-order kinetic model, and this has been used for minimizing the reaction time used in a two-stage contact system that operating cost would be reduced.</a:t>
            </a:r>
          </a:p>
          <a:p>
            <a:pPr marL="180975" indent="-180975" algn="just">
              <a:spcBef>
                <a:spcPct val="50000"/>
              </a:spcBef>
              <a:buFont typeface="Wingdings" pitchFamily="2" charset="2"/>
              <a:buChar char="v"/>
            </a:pPr>
            <a:r>
              <a:rPr lang="en-US" altLang="zh-TW" sz="800">
                <a:latin typeface="Arial" pitchFamily="34" charset="0"/>
              </a:rPr>
              <a:t>The model has been optimized with respect to contact in order to minimize total contact time to achieve a fixed percentage of Basic Blue 69 dye removal using a fixed mass of peat.</a:t>
            </a:r>
          </a:p>
          <a:p>
            <a:pPr marL="180975" indent="-180975" algn="just">
              <a:spcBef>
                <a:spcPct val="50000"/>
              </a:spcBef>
              <a:buFont typeface="Wingdings" pitchFamily="2" charset="2"/>
              <a:buChar char="v"/>
            </a:pPr>
            <a:r>
              <a:rPr lang="en-US" altLang="zh-TW" sz="800">
                <a:latin typeface="Arial" pitchFamily="34" charset="0"/>
              </a:rPr>
              <a:t>An optimised operating condition of 95% removal, the minimum contact time is 40 min, with reaction times of 25 min for stage 1 and 15 min for stage 2.</a:t>
            </a:r>
          </a:p>
          <a:p>
            <a:pPr marL="180975" indent="-180975" algn="just">
              <a:spcBef>
                <a:spcPct val="50000"/>
              </a:spcBef>
              <a:buFont typeface="Wingdings" pitchFamily="2" charset="2"/>
              <a:buChar char="v"/>
            </a:pPr>
            <a:endParaRPr lang="en-US" altLang="zh-TW" sz="800">
              <a:latin typeface="Arial" pitchFamily="34" charset="0"/>
            </a:endParaRPr>
          </a:p>
        </p:txBody>
      </p:sp>
      <p:sp>
        <p:nvSpPr>
          <p:cNvPr id="2059" name="Text Box 11"/>
          <p:cNvSpPr txBox="1">
            <a:spLocks noChangeArrowheads="1"/>
          </p:cNvSpPr>
          <p:nvPr/>
        </p:nvSpPr>
        <p:spPr bwMode="auto">
          <a:xfrm>
            <a:off x="260350" y="228600"/>
            <a:ext cx="6337300" cy="1114425"/>
          </a:xfrm>
          <a:prstGeom prst="rect">
            <a:avLst/>
          </a:prstGeom>
          <a:noFill/>
          <a:ln w="9525">
            <a:noFill/>
            <a:miter lim="800000"/>
            <a:headEnd/>
            <a:tailEnd/>
          </a:ln>
          <a:effectLst/>
        </p:spPr>
        <p:txBody>
          <a:bodyPr>
            <a:spAutoFit/>
          </a:bodyPr>
          <a:lstStyle/>
          <a:p>
            <a:pPr algn="ctr">
              <a:spcBef>
                <a:spcPct val="50000"/>
              </a:spcBef>
            </a:pPr>
            <a:r>
              <a:rPr lang="en-US" altLang="zh-TW" sz="1600">
                <a:latin typeface="Arial" pitchFamily="34" charset="0"/>
              </a:rPr>
              <a:t>Two-Stage Batch Adsorber Design Using Pseudo-Second-Order Kinetic Model for the Adsorption of Basic Blue 69 Dye onto Peat</a:t>
            </a:r>
            <a:endParaRPr lang="en-US" altLang="zh-TW" sz="1600">
              <a:latin typeface="Arial" pitchFamily="34" charset="0"/>
              <a:cs typeface="Times New Roman" pitchFamily="18" charset="0"/>
            </a:endParaRPr>
          </a:p>
          <a:p>
            <a:pPr algn="ctr">
              <a:spcBef>
                <a:spcPct val="50000"/>
              </a:spcBef>
            </a:pPr>
            <a:r>
              <a:rPr lang="en-US" altLang="zh-TW" sz="1000">
                <a:latin typeface="Arial" pitchFamily="34" charset="0"/>
              </a:rPr>
              <a:t>I-Hsin Lin</a:t>
            </a:r>
            <a:r>
              <a:rPr lang="en-US" altLang="zh-TW" sz="1000" baseline="30000">
                <a:latin typeface="Arial" pitchFamily="34" charset="0"/>
              </a:rPr>
              <a:t>1#</a:t>
            </a:r>
            <a:r>
              <a:rPr lang="en-US" altLang="zh-TW" sz="1000">
                <a:latin typeface="Arial" pitchFamily="34" charset="0"/>
              </a:rPr>
              <a:t>, Ming-Huang Wang</a:t>
            </a:r>
            <a:r>
              <a:rPr lang="en-US" altLang="zh-TW" sz="1000" baseline="30000">
                <a:latin typeface="Arial" pitchFamily="34" charset="0"/>
              </a:rPr>
              <a:t>1</a:t>
            </a:r>
            <a:r>
              <a:rPr lang="en-US" altLang="zh-TW" sz="1000">
                <a:latin typeface="Arial" pitchFamily="34" charset="0"/>
              </a:rPr>
              <a:t>, Pei-Yu Lin</a:t>
            </a:r>
            <a:r>
              <a:rPr lang="en-US" altLang="zh-TW" sz="1000" baseline="30000">
                <a:latin typeface="Arial" pitchFamily="34" charset="0"/>
              </a:rPr>
              <a:t>1</a:t>
            </a:r>
            <a:r>
              <a:rPr lang="en-US" altLang="zh-TW" sz="1000">
                <a:latin typeface="Arial" pitchFamily="34" charset="0"/>
              </a:rPr>
              <a:t>, Yu-Ting Feng</a:t>
            </a:r>
            <a:r>
              <a:rPr lang="en-US" altLang="zh-TW" sz="1000" baseline="30000">
                <a:latin typeface="Arial" pitchFamily="34" charset="0"/>
              </a:rPr>
              <a:t>1</a:t>
            </a:r>
            <a:r>
              <a:rPr lang="en-US" altLang="zh-TW" sz="1000">
                <a:latin typeface="Arial" pitchFamily="34" charset="0"/>
              </a:rPr>
              <a:t> and Yuh-Shan Ho</a:t>
            </a:r>
            <a:r>
              <a:rPr lang="en-US" altLang="zh-TW" sz="1000" baseline="30000">
                <a:latin typeface="Arial" pitchFamily="34" charset="0"/>
              </a:rPr>
              <a:t>2</a:t>
            </a:r>
            <a:r>
              <a:rPr lang="en-US" altLang="zh-TW" sz="1000">
                <a:latin typeface="Arial" pitchFamily="34" charset="0"/>
              </a:rPr>
              <a:t>*</a:t>
            </a:r>
          </a:p>
          <a:p>
            <a:pPr algn="ctr"/>
            <a:r>
              <a:rPr lang="en-US" altLang="zh-TW" sz="1000" baseline="30000">
                <a:latin typeface="Arial" pitchFamily="34" charset="0"/>
              </a:rPr>
              <a:t>1</a:t>
            </a:r>
            <a:r>
              <a:rPr lang="en-US" altLang="zh-TW" sz="1000">
                <a:latin typeface="Arial" pitchFamily="34" charset="0"/>
              </a:rPr>
              <a:t>School of Public Health, Taipei Medical University</a:t>
            </a:r>
          </a:p>
          <a:p>
            <a:pPr algn="ctr"/>
            <a:r>
              <a:rPr lang="en-US" altLang="zh-TW" sz="1000" baseline="30000">
                <a:latin typeface="Arial" pitchFamily="34" charset="0"/>
              </a:rPr>
              <a:t>2</a:t>
            </a:r>
            <a:r>
              <a:rPr lang="en-US" altLang="zh-TW" sz="1000">
                <a:latin typeface="Arial" pitchFamily="34" charset="0"/>
              </a:rPr>
              <a:t>Bibliometric Centre, Taipei Medical University - Wan-Fang Hospital</a:t>
            </a:r>
          </a:p>
        </p:txBody>
      </p:sp>
      <p:sp>
        <p:nvSpPr>
          <p:cNvPr id="2060" name="Text Box 12"/>
          <p:cNvSpPr txBox="1">
            <a:spLocks noChangeArrowheads="1"/>
          </p:cNvSpPr>
          <p:nvPr/>
        </p:nvSpPr>
        <p:spPr bwMode="auto">
          <a:xfrm>
            <a:off x="152400" y="1260475"/>
            <a:ext cx="6553200" cy="1009650"/>
          </a:xfrm>
          <a:prstGeom prst="rect">
            <a:avLst/>
          </a:prstGeom>
          <a:noFill/>
          <a:ln w="9525">
            <a:noFill/>
            <a:miter lim="800000"/>
            <a:headEnd/>
            <a:tailEnd/>
          </a:ln>
          <a:effectLst/>
        </p:spPr>
        <p:txBody>
          <a:bodyPr>
            <a:spAutoFit/>
          </a:bodyPr>
          <a:lstStyle/>
          <a:p>
            <a:pPr algn="just">
              <a:spcBef>
                <a:spcPct val="50000"/>
              </a:spcBef>
            </a:pPr>
            <a:r>
              <a:rPr lang="en-US" altLang="zh-TW" sz="800" b="1">
                <a:effectLst>
                  <a:outerShdw blurRad="38100" dist="38100" dir="2700000" algn="tl">
                    <a:srgbClr val="C0C0C0"/>
                  </a:outerShdw>
                </a:effectLst>
                <a:latin typeface="Arial" pitchFamily="34" charset="0"/>
                <a:ea typeface="標楷體" pitchFamily="65" charset="-120"/>
              </a:rPr>
              <a:t>Introduction</a:t>
            </a:r>
            <a:endParaRPr lang="en-US" altLang="zh-TW" sz="800">
              <a:latin typeface="Arial" pitchFamily="34" charset="0"/>
              <a:ea typeface="標楷體" pitchFamily="65" charset="-120"/>
            </a:endParaRPr>
          </a:p>
          <a:p>
            <a:pPr algn="just">
              <a:spcBef>
                <a:spcPct val="50000"/>
              </a:spcBef>
            </a:pPr>
            <a:r>
              <a:rPr lang="en-US" altLang="zh-TW" sz="800">
                <a:latin typeface="Arial" pitchFamily="34" charset="0"/>
              </a:rPr>
              <a:t>The cost and performance of product/equipment/system or the mode of application are always of concern to control the process efficiency. Therefore the adsorption capacity and required contact time are two of the most important parameters to understand in an adsorption process. It is important to determine how adsorption rates depend on the concentrations of adsorbate in solution and how rates are affected by adsorption capacity or by the character of adsorbent in terms of kinetics. From the kinetics analysis, the solute uptake rate which determines the residence time required for completion of the adsorption reaction may be analysed and established. This approach has been adopted and is presented in the present paper.</a:t>
            </a:r>
          </a:p>
        </p:txBody>
      </p:sp>
      <p:sp>
        <p:nvSpPr>
          <p:cNvPr id="2221" name="Text Box 173"/>
          <p:cNvSpPr txBox="1">
            <a:spLocks noChangeArrowheads="1"/>
          </p:cNvSpPr>
          <p:nvPr/>
        </p:nvSpPr>
        <p:spPr bwMode="auto">
          <a:xfrm>
            <a:off x="152400" y="2235200"/>
            <a:ext cx="3492500" cy="825500"/>
          </a:xfrm>
          <a:prstGeom prst="rect">
            <a:avLst/>
          </a:prstGeom>
          <a:noFill/>
          <a:ln w="9525">
            <a:noFill/>
            <a:miter lim="800000"/>
            <a:headEnd/>
            <a:tailEnd/>
          </a:ln>
          <a:effectLst/>
        </p:spPr>
        <p:txBody>
          <a:bodyPr>
            <a:spAutoFit/>
          </a:bodyPr>
          <a:lstStyle/>
          <a:p>
            <a:pPr algn="just">
              <a:spcBef>
                <a:spcPct val="50000"/>
              </a:spcBef>
            </a:pPr>
            <a:r>
              <a:rPr lang="en-US" altLang="zh-TW" sz="800" b="1">
                <a:latin typeface="Arial" pitchFamily="34" charset="0"/>
                <a:ea typeface="Times-Bold"/>
                <a:cs typeface="Times-Bold"/>
              </a:rPr>
              <a:t>Materials and Methods</a:t>
            </a:r>
            <a:endParaRPr lang="en-US" altLang="zh-TW" sz="800">
              <a:latin typeface="Arial" pitchFamily="34" charset="0"/>
              <a:ea typeface="AdvTimes-b" charset="-120"/>
            </a:endParaRPr>
          </a:p>
          <a:p>
            <a:pPr algn="just"/>
            <a:r>
              <a:rPr lang="en-US" altLang="zh-TW" sz="800">
                <a:latin typeface="Arial" pitchFamily="34" charset="0"/>
              </a:rPr>
              <a:t>A 0.1 g sample of peat  (500±710 </a:t>
            </a:r>
            <a:r>
              <a:rPr lang="en-US" altLang="zh-TW" sz="800">
                <a:latin typeface="Arial" pitchFamily="34" charset="0"/>
                <a:sym typeface="Symbol" pitchFamily="18" charset="2"/>
              </a:rPr>
              <a:t></a:t>
            </a:r>
            <a:r>
              <a:rPr lang="en-US" altLang="zh-TW" sz="800">
                <a:latin typeface="Arial" pitchFamily="34" charset="0"/>
              </a:rPr>
              <a:t>m) was added to each 50 ml volume of Basic Blue 69 dye solution. The initial concentrations of BB69 dye solution tested were 50, 100, 200, and 500 mg/dm</a:t>
            </a:r>
            <a:r>
              <a:rPr lang="en-US" altLang="zh-TW" sz="800" baseline="30000">
                <a:latin typeface="Arial" pitchFamily="34" charset="0"/>
              </a:rPr>
              <a:t>3</a:t>
            </a:r>
            <a:r>
              <a:rPr lang="en-US" altLang="zh-TW" sz="800">
                <a:latin typeface="Arial" pitchFamily="34" charset="0"/>
              </a:rPr>
              <a:t>. Samples were withdrawn at suitable time intervals, filtered through a filter paper and then analysed with UV.</a:t>
            </a:r>
          </a:p>
        </p:txBody>
      </p:sp>
      <p:sp>
        <p:nvSpPr>
          <p:cNvPr id="2252" name="Text Box 204"/>
          <p:cNvSpPr txBox="1">
            <a:spLocks noChangeArrowheads="1"/>
          </p:cNvSpPr>
          <p:nvPr/>
        </p:nvSpPr>
        <p:spPr bwMode="auto">
          <a:xfrm>
            <a:off x="153988" y="3113088"/>
            <a:ext cx="1657350" cy="214312"/>
          </a:xfrm>
          <a:prstGeom prst="rect">
            <a:avLst/>
          </a:prstGeom>
          <a:noFill/>
          <a:ln w="9525">
            <a:noFill/>
            <a:miter lim="800000"/>
            <a:headEnd/>
            <a:tailEnd/>
          </a:ln>
          <a:effectLst/>
        </p:spPr>
        <p:txBody>
          <a:bodyPr>
            <a:spAutoFit/>
          </a:bodyPr>
          <a:lstStyle/>
          <a:p>
            <a:pPr algn="just">
              <a:spcBef>
                <a:spcPct val="50000"/>
              </a:spcBef>
            </a:pPr>
            <a:r>
              <a:rPr lang="en-US" altLang="zh-TW" sz="800" b="1">
                <a:effectLst>
                  <a:outerShdw blurRad="38100" dist="38100" dir="2700000" algn="tl">
                    <a:srgbClr val="C0C0C0"/>
                  </a:outerShdw>
                </a:effectLst>
                <a:latin typeface="Arial" pitchFamily="34" charset="0"/>
              </a:rPr>
              <a:t>Batch Adsorber Design</a:t>
            </a:r>
            <a:endParaRPr lang="en-US" altLang="zh-TW" sz="800">
              <a:latin typeface="Arial" pitchFamily="34" charset="0"/>
            </a:endParaRPr>
          </a:p>
        </p:txBody>
      </p:sp>
      <p:graphicFrame>
        <p:nvGraphicFramePr>
          <p:cNvPr id="2339" name="Object 291"/>
          <p:cNvGraphicFramePr>
            <a:graphicFrameLocks noChangeAspect="1"/>
          </p:cNvGraphicFramePr>
          <p:nvPr/>
        </p:nvGraphicFramePr>
        <p:xfrm>
          <a:off x="274638" y="3451225"/>
          <a:ext cx="614362" cy="447675"/>
        </p:xfrm>
        <a:graphic>
          <a:graphicData uri="http://schemas.openxmlformats.org/presentationml/2006/ole">
            <p:oleObj spid="_x0000_s2339" name="方程式" r:id="rId3" imgW="3085920" imgH="2247840" progId="Equation.3">
              <p:embed/>
            </p:oleObj>
          </a:graphicData>
        </a:graphic>
      </p:graphicFrame>
      <p:graphicFrame>
        <p:nvGraphicFramePr>
          <p:cNvPr id="2340" name="Object 292"/>
          <p:cNvGraphicFramePr>
            <a:graphicFrameLocks noChangeAspect="1"/>
          </p:cNvGraphicFramePr>
          <p:nvPr/>
        </p:nvGraphicFramePr>
        <p:xfrm>
          <a:off x="1196975" y="3494088"/>
          <a:ext cx="671513" cy="301625"/>
        </p:xfrm>
        <a:graphic>
          <a:graphicData uri="http://schemas.openxmlformats.org/presentationml/2006/ole">
            <p:oleObj spid="_x0000_s2340" name="方程式" r:id="rId4" imgW="3352680" imgH="1511280" progId="Equation.3">
              <p:embed/>
            </p:oleObj>
          </a:graphicData>
        </a:graphic>
      </p:graphicFrame>
      <p:graphicFrame>
        <p:nvGraphicFramePr>
          <p:cNvPr id="2341" name="Object 293"/>
          <p:cNvGraphicFramePr>
            <a:graphicFrameLocks noChangeAspect="1"/>
          </p:cNvGraphicFramePr>
          <p:nvPr/>
        </p:nvGraphicFramePr>
        <p:xfrm>
          <a:off x="2190750" y="3478213"/>
          <a:ext cx="1181100" cy="136525"/>
        </p:xfrm>
        <a:graphic>
          <a:graphicData uri="http://schemas.openxmlformats.org/presentationml/2006/ole">
            <p:oleObj spid="_x0000_s2341" name="方程式" r:id="rId5" imgW="5918040" imgH="685800" progId="Equation.3">
              <p:embed/>
            </p:oleObj>
          </a:graphicData>
        </a:graphic>
      </p:graphicFrame>
      <p:graphicFrame>
        <p:nvGraphicFramePr>
          <p:cNvPr id="2342" name="Object 294"/>
          <p:cNvGraphicFramePr>
            <a:graphicFrameLocks noChangeAspect="1"/>
          </p:cNvGraphicFramePr>
          <p:nvPr/>
        </p:nvGraphicFramePr>
        <p:xfrm>
          <a:off x="246063" y="4006850"/>
          <a:ext cx="1058862" cy="320675"/>
        </p:xfrm>
        <a:graphic>
          <a:graphicData uri="http://schemas.openxmlformats.org/presentationml/2006/ole">
            <p:oleObj spid="_x0000_s2342" name="方程式" r:id="rId6" imgW="5295600" imgH="1600200" progId="Equation.3">
              <p:embed/>
            </p:oleObj>
          </a:graphicData>
        </a:graphic>
      </p:graphicFrame>
      <p:graphicFrame>
        <p:nvGraphicFramePr>
          <p:cNvPr id="2343" name="Object 295"/>
          <p:cNvGraphicFramePr>
            <a:graphicFrameLocks noChangeAspect="1"/>
          </p:cNvGraphicFramePr>
          <p:nvPr/>
        </p:nvGraphicFramePr>
        <p:xfrm>
          <a:off x="1470025" y="3975100"/>
          <a:ext cx="1179513" cy="320675"/>
        </p:xfrm>
        <a:graphic>
          <a:graphicData uri="http://schemas.openxmlformats.org/presentationml/2006/ole">
            <p:oleObj spid="_x0000_s2343" name="方程式" r:id="rId7" imgW="5892480" imgH="1600200" progId="Equation.3">
              <p:embed/>
            </p:oleObj>
          </a:graphicData>
        </a:graphic>
      </p:graphicFrame>
      <p:sp>
        <p:nvSpPr>
          <p:cNvPr id="2352" name="Text Box 304"/>
          <p:cNvSpPr txBox="1">
            <a:spLocks noChangeArrowheads="1"/>
          </p:cNvSpPr>
          <p:nvPr/>
        </p:nvSpPr>
        <p:spPr bwMode="auto">
          <a:xfrm>
            <a:off x="188913" y="3255963"/>
            <a:ext cx="1800225" cy="214312"/>
          </a:xfrm>
          <a:prstGeom prst="rect">
            <a:avLst/>
          </a:prstGeom>
          <a:noFill/>
          <a:ln w="9525">
            <a:noFill/>
            <a:miter lim="800000"/>
            <a:headEnd/>
            <a:tailEnd/>
          </a:ln>
          <a:effectLst/>
        </p:spPr>
        <p:txBody>
          <a:bodyPr>
            <a:spAutoFit/>
          </a:bodyPr>
          <a:lstStyle/>
          <a:p>
            <a:pPr algn="just">
              <a:spcBef>
                <a:spcPct val="50000"/>
              </a:spcBef>
            </a:pPr>
            <a:r>
              <a:rPr lang="en-US" altLang="zh-TW" sz="800">
                <a:latin typeface="Arial" pitchFamily="34" charset="0"/>
              </a:rPr>
              <a:t>Pseudo-second-order kinetic model</a:t>
            </a:r>
          </a:p>
        </p:txBody>
      </p:sp>
      <p:sp>
        <p:nvSpPr>
          <p:cNvPr id="2353" name="Text Box 305"/>
          <p:cNvSpPr txBox="1">
            <a:spLocks noChangeArrowheads="1"/>
          </p:cNvSpPr>
          <p:nvPr/>
        </p:nvSpPr>
        <p:spPr bwMode="auto">
          <a:xfrm>
            <a:off x="2060575" y="3243263"/>
            <a:ext cx="1295400" cy="214312"/>
          </a:xfrm>
          <a:prstGeom prst="rect">
            <a:avLst/>
          </a:prstGeom>
          <a:noFill/>
          <a:ln w="9525">
            <a:noFill/>
            <a:miter lim="800000"/>
            <a:headEnd/>
            <a:tailEnd/>
          </a:ln>
          <a:effectLst/>
        </p:spPr>
        <p:txBody>
          <a:bodyPr>
            <a:spAutoFit/>
          </a:bodyPr>
          <a:lstStyle/>
          <a:p>
            <a:pPr>
              <a:spcBef>
                <a:spcPct val="50000"/>
              </a:spcBef>
            </a:pPr>
            <a:r>
              <a:rPr lang="en-US" altLang="zh-TW" sz="800">
                <a:latin typeface="Arial" pitchFamily="34" charset="0"/>
              </a:rPr>
              <a:t>Mass balance equation</a:t>
            </a:r>
          </a:p>
        </p:txBody>
      </p:sp>
      <p:grpSp>
        <p:nvGrpSpPr>
          <p:cNvPr id="2382" name="Group 334"/>
          <p:cNvGrpSpPr>
            <a:grpSpLocks/>
          </p:cNvGrpSpPr>
          <p:nvPr/>
        </p:nvGrpSpPr>
        <p:grpSpPr bwMode="auto">
          <a:xfrm>
            <a:off x="3719513" y="6804025"/>
            <a:ext cx="2878137" cy="1585913"/>
            <a:chOff x="2251" y="4421"/>
            <a:chExt cx="1813" cy="999"/>
          </a:xfrm>
        </p:grpSpPr>
        <p:sp>
          <p:nvSpPr>
            <p:cNvPr id="2238" name="Text Box 190"/>
            <p:cNvSpPr txBox="1">
              <a:spLocks noChangeArrowheads="1"/>
            </p:cNvSpPr>
            <p:nvPr/>
          </p:nvSpPr>
          <p:spPr bwMode="auto">
            <a:xfrm>
              <a:off x="2251" y="4421"/>
              <a:ext cx="1769" cy="212"/>
            </a:xfrm>
            <a:prstGeom prst="rect">
              <a:avLst/>
            </a:prstGeom>
            <a:noFill/>
            <a:ln w="9525">
              <a:noFill/>
              <a:miter lim="800000"/>
              <a:headEnd/>
              <a:tailEnd/>
            </a:ln>
            <a:effectLst/>
          </p:spPr>
          <p:txBody>
            <a:bodyPr>
              <a:spAutoFit/>
            </a:bodyPr>
            <a:lstStyle/>
            <a:p>
              <a:pPr algn="just">
                <a:spcBef>
                  <a:spcPct val="50000"/>
                </a:spcBef>
              </a:pPr>
              <a:r>
                <a:rPr lang="en-US" altLang="zh-TW" sz="800">
                  <a:latin typeface="Arial" pitchFamily="34" charset="0"/>
                </a:rPr>
                <a:t>Table 1. Parameters for effect of initial concentration on the BB69 dye/peat system</a:t>
              </a:r>
            </a:p>
          </p:txBody>
        </p:sp>
        <p:graphicFrame>
          <p:nvGraphicFramePr>
            <p:cNvPr id="2366" name="Object 318"/>
            <p:cNvGraphicFramePr>
              <a:graphicFrameLocks noChangeAspect="1"/>
            </p:cNvGraphicFramePr>
            <p:nvPr/>
          </p:nvGraphicFramePr>
          <p:xfrm>
            <a:off x="2306" y="4634"/>
            <a:ext cx="1758" cy="786"/>
          </p:xfrm>
          <a:graphic>
            <a:graphicData uri="http://schemas.openxmlformats.org/presentationml/2006/ole">
              <p:oleObj spid="_x0000_s2366" name="文件" r:id="rId8" imgW="2796863" imgH="1255341" progId="Word.Document.8">
                <p:embed/>
              </p:oleObj>
            </a:graphicData>
          </a:graphic>
        </p:graphicFrame>
      </p:grpSp>
      <p:graphicFrame>
        <p:nvGraphicFramePr>
          <p:cNvPr id="2372" name="Object 324"/>
          <p:cNvGraphicFramePr>
            <a:graphicFrameLocks noChangeAspect="1"/>
          </p:cNvGraphicFramePr>
          <p:nvPr/>
        </p:nvGraphicFramePr>
        <p:xfrm>
          <a:off x="2765425" y="3886200"/>
          <a:ext cx="735013" cy="200025"/>
        </p:xfrm>
        <a:graphic>
          <a:graphicData uri="http://schemas.openxmlformats.org/presentationml/2006/ole">
            <p:oleObj spid="_x0000_s2372" name="方程式" r:id="rId9" imgW="888840" imgH="241200" progId="Equation.3">
              <p:embed/>
            </p:oleObj>
          </a:graphicData>
        </a:graphic>
      </p:graphicFrame>
      <p:graphicFrame>
        <p:nvGraphicFramePr>
          <p:cNvPr id="2373" name="Object 325"/>
          <p:cNvGraphicFramePr>
            <a:graphicFrameLocks noChangeAspect="1"/>
          </p:cNvGraphicFramePr>
          <p:nvPr/>
        </p:nvGraphicFramePr>
        <p:xfrm>
          <a:off x="2765425" y="4135438"/>
          <a:ext cx="792163" cy="200025"/>
        </p:xfrm>
        <a:graphic>
          <a:graphicData uri="http://schemas.openxmlformats.org/presentationml/2006/ole">
            <p:oleObj spid="_x0000_s2373" name="方程式" r:id="rId10" imgW="952200" imgH="241200" progId="Equation.3">
              <p:embed/>
            </p:oleObj>
          </a:graphicData>
        </a:graphic>
      </p:graphicFrame>
      <p:graphicFrame>
        <p:nvGraphicFramePr>
          <p:cNvPr id="2374" name="Object 326"/>
          <p:cNvGraphicFramePr>
            <a:graphicFrameLocks noChangeAspect="1"/>
          </p:cNvGraphicFramePr>
          <p:nvPr/>
        </p:nvGraphicFramePr>
        <p:xfrm>
          <a:off x="188913" y="4484688"/>
          <a:ext cx="2952750" cy="427037"/>
        </p:xfrm>
        <a:graphic>
          <a:graphicData uri="http://schemas.openxmlformats.org/presentationml/2006/ole">
            <p:oleObj spid="_x0000_s2374" name="方程式" r:id="rId11" imgW="3340080" imgH="482400" progId="Equation.3">
              <p:embed/>
            </p:oleObj>
          </a:graphicData>
        </a:graphic>
      </p:graphicFrame>
      <p:graphicFrame>
        <p:nvGraphicFramePr>
          <p:cNvPr id="2375" name="Object 327"/>
          <p:cNvGraphicFramePr>
            <a:graphicFrameLocks noChangeAspect="1"/>
          </p:cNvGraphicFramePr>
          <p:nvPr/>
        </p:nvGraphicFramePr>
        <p:xfrm>
          <a:off x="217488" y="4994275"/>
          <a:ext cx="2376487" cy="420688"/>
        </p:xfrm>
        <a:graphic>
          <a:graphicData uri="http://schemas.openxmlformats.org/presentationml/2006/ole">
            <p:oleObj spid="_x0000_s2375" name="方程式" r:id="rId12" imgW="2743200" imgH="482400" progId="Equation.3">
              <p:embed/>
            </p:oleObj>
          </a:graphicData>
        </a:graphic>
      </p:graphicFrame>
      <p:grpSp>
        <p:nvGrpSpPr>
          <p:cNvPr id="2385" name="Group 337"/>
          <p:cNvGrpSpPr>
            <a:grpSpLocks/>
          </p:cNvGrpSpPr>
          <p:nvPr/>
        </p:nvGrpSpPr>
        <p:grpSpPr bwMode="auto">
          <a:xfrm>
            <a:off x="3563938" y="4479925"/>
            <a:ext cx="3190875" cy="2424113"/>
            <a:chOff x="2232" y="2925"/>
            <a:chExt cx="2010" cy="1527"/>
          </a:xfrm>
        </p:grpSpPr>
        <p:sp>
          <p:nvSpPr>
            <p:cNvPr id="2241" name="Text Box 193"/>
            <p:cNvSpPr txBox="1">
              <a:spLocks noChangeArrowheads="1"/>
            </p:cNvSpPr>
            <p:nvPr/>
          </p:nvSpPr>
          <p:spPr bwMode="auto">
            <a:xfrm>
              <a:off x="2335" y="2925"/>
              <a:ext cx="1775" cy="212"/>
            </a:xfrm>
            <a:prstGeom prst="rect">
              <a:avLst/>
            </a:prstGeom>
            <a:noFill/>
            <a:ln w="9525">
              <a:noFill/>
              <a:miter lim="800000"/>
              <a:headEnd/>
              <a:tailEnd/>
            </a:ln>
            <a:effectLst/>
          </p:spPr>
          <p:txBody>
            <a:bodyPr>
              <a:spAutoFit/>
            </a:bodyPr>
            <a:lstStyle/>
            <a:p>
              <a:pPr>
                <a:spcBef>
                  <a:spcPct val="50000"/>
                </a:spcBef>
              </a:pPr>
              <a:r>
                <a:rPr lang="en-US" altLang="zh-TW" sz="800">
                  <a:latin typeface="Arial" pitchFamily="34" charset="0"/>
                </a:rPr>
                <a:t>Figure 3: Comparison of 95% BB69 dye removal time of each stage in two-stage process</a:t>
              </a:r>
            </a:p>
          </p:txBody>
        </p:sp>
        <p:graphicFrame>
          <p:nvGraphicFramePr>
            <p:cNvPr id="2377" name="Object 329"/>
            <p:cNvGraphicFramePr>
              <a:graphicFrameLocks noChangeAspect="1"/>
            </p:cNvGraphicFramePr>
            <p:nvPr/>
          </p:nvGraphicFramePr>
          <p:xfrm>
            <a:off x="2232" y="3078"/>
            <a:ext cx="2010" cy="1374"/>
          </p:xfrm>
          <a:graphic>
            <a:graphicData uri="http://schemas.openxmlformats.org/presentationml/2006/ole">
              <p:oleObj spid="_x0000_s2377" name="圖表" r:id="rId13" imgW="3190951" imgH="2181149" progId="Excel.Chart.8">
                <p:embed/>
              </p:oleObj>
            </a:graphicData>
          </a:graphic>
        </p:graphicFrame>
      </p:grpSp>
      <p:grpSp>
        <p:nvGrpSpPr>
          <p:cNvPr id="2386" name="Group 338"/>
          <p:cNvGrpSpPr>
            <a:grpSpLocks/>
          </p:cNvGrpSpPr>
          <p:nvPr/>
        </p:nvGrpSpPr>
        <p:grpSpPr bwMode="auto">
          <a:xfrm>
            <a:off x="115888" y="5487988"/>
            <a:ext cx="3362325" cy="2524125"/>
            <a:chOff x="126" y="3606"/>
            <a:chExt cx="2118" cy="1590"/>
          </a:xfrm>
        </p:grpSpPr>
        <p:sp>
          <p:nvSpPr>
            <p:cNvPr id="2222" name="Text Box 174"/>
            <p:cNvSpPr txBox="1">
              <a:spLocks noChangeArrowheads="1"/>
            </p:cNvSpPr>
            <p:nvPr/>
          </p:nvSpPr>
          <p:spPr bwMode="auto">
            <a:xfrm>
              <a:off x="255" y="3606"/>
              <a:ext cx="1905" cy="212"/>
            </a:xfrm>
            <a:prstGeom prst="rect">
              <a:avLst/>
            </a:prstGeom>
            <a:noFill/>
            <a:ln w="9525">
              <a:noFill/>
              <a:miter lim="800000"/>
              <a:headEnd/>
              <a:tailEnd/>
            </a:ln>
            <a:effectLst/>
          </p:spPr>
          <p:txBody>
            <a:bodyPr>
              <a:spAutoFit/>
            </a:bodyPr>
            <a:lstStyle/>
            <a:p>
              <a:pPr>
                <a:spcBef>
                  <a:spcPct val="50000"/>
                </a:spcBef>
              </a:pPr>
              <a:r>
                <a:rPr lang="en-US" altLang="zh-TW" sz="800">
                  <a:latin typeface="Arial" pitchFamily="34" charset="0"/>
                </a:rPr>
                <a:t>Figure 2. Minimum contact time for various percentage BB69 dye removal in a two-stage process</a:t>
              </a:r>
            </a:p>
          </p:txBody>
        </p:sp>
        <p:graphicFrame>
          <p:nvGraphicFramePr>
            <p:cNvPr id="2378" name="Object 330"/>
            <p:cNvGraphicFramePr>
              <a:graphicFrameLocks noChangeAspect="1"/>
            </p:cNvGraphicFramePr>
            <p:nvPr/>
          </p:nvGraphicFramePr>
          <p:xfrm>
            <a:off x="126" y="3774"/>
            <a:ext cx="2118" cy="1422"/>
          </p:xfrm>
          <a:graphic>
            <a:graphicData uri="http://schemas.openxmlformats.org/presentationml/2006/ole">
              <p:oleObj spid="_x0000_s2378" name="圖表" r:id="rId14" imgW="3362249" imgH="2257349" progId="Excel.Chart.8">
                <p:embed/>
              </p:oleObj>
            </a:graphicData>
          </a:graphic>
        </p:graphicFrame>
      </p:grpSp>
      <p:grpSp>
        <p:nvGrpSpPr>
          <p:cNvPr id="2384" name="Group 336"/>
          <p:cNvGrpSpPr>
            <a:grpSpLocks/>
          </p:cNvGrpSpPr>
          <p:nvPr/>
        </p:nvGrpSpPr>
        <p:grpSpPr bwMode="auto">
          <a:xfrm>
            <a:off x="3484563" y="2227263"/>
            <a:ext cx="3257550" cy="2341562"/>
            <a:chOff x="2195" y="1534"/>
            <a:chExt cx="2052" cy="1475"/>
          </a:xfrm>
        </p:grpSpPr>
        <p:sp>
          <p:nvSpPr>
            <p:cNvPr id="2379" name="Text Box 331"/>
            <p:cNvSpPr txBox="1">
              <a:spLocks noChangeArrowheads="1"/>
            </p:cNvSpPr>
            <p:nvPr/>
          </p:nvSpPr>
          <p:spPr bwMode="auto">
            <a:xfrm>
              <a:off x="2341" y="1534"/>
              <a:ext cx="1815" cy="212"/>
            </a:xfrm>
            <a:prstGeom prst="rect">
              <a:avLst/>
            </a:prstGeom>
            <a:noFill/>
            <a:ln w="9525">
              <a:noFill/>
              <a:miter lim="800000"/>
              <a:headEnd/>
              <a:tailEnd/>
            </a:ln>
            <a:effectLst/>
          </p:spPr>
          <p:txBody>
            <a:bodyPr>
              <a:spAutoFit/>
            </a:bodyPr>
            <a:lstStyle/>
            <a:p>
              <a:r>
                <a:rPr lang="en-US" altLang="zh-TW" sz="800">
                  <a:latin typeface="Arial" pitchFamily="34" charset="0"/>
                </a:rPr>
                <a:t>Figure 1. Pseudo-second order sorption kinetics of BB69 dye onto peat at various initial concentrations</a:t>
              </a:r>
            </a:p>
          </p:txBody>
        </p:sp>
        <p:graphicFrame>
          <p:nvGraphicFramePr>
            <p:cNvPr id="2380" name="Object 332"/>
            <p:cNvGraphicFramePr>
              <a:graphicFrameLocks noChangeAspect="1"/>
            </p:cNvGraphicFramePr>
            <p:nvPr/>
          </p:nvGraphicFramePr>
          <p:xfrm>
            <a:off x="2195" y="1701"/>
            <a:ext cx="2052" cy="1308"/>
          </p:xfrm>
          <a:graphic>
            <a:graphicData uri="http://schemas.openxmlformats.org/presentationml/2006/ole">
              <p:oleObj spid="_x0000_s2380" name="圖表" r:id="rId15" imgW="3257702" imgH="2076602" progId="Excel.Chart.8">
                <p:embed/>
              </p:oleObj>
            </a:graphicData>
          </a:graphic>
        </p:graphicFrame>
      </p:grpSp>
    </p:spTree>
  </p:cSld>
  <p:clrMapOvr>
    <a:masterClrMapping/>
  </p:clrMapOvr>
</p:sld>
</file>

<file path=ppt/theme/theme1.xml><?xml version="1.0" encoding="utf-8"?>
<a:theme xmlns:a="http://schemas.openxmlformats.org/drawingml/2006/main" name="預設簡報設計">
  <a:themeElements>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預設簡報設計">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預設簡報設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預設簡報設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721</TotalTime>
  <Words>410</Words>
  <Application>Microsoft Office PowerPoint</Application>
  <PresentationFormat>如螢幕大小 (4:3)</PresentationFormat>
  <Paragraphs>19</Paragraphs>
  <Slides>1</Slides>
  <Notes>0</Notes>
  <HiddenSlides>0</HiddenSlides>
  <MMClips>0</MMClips>
  <ScaleCrop>false</ScaleCrop>
  <HeadingPairs>
    <vt:vector size="8" baseType="variant">
      <vt:variant>
        <vt:lpstr>使用字型</vt:lpstr>
      </vt:variant>
      <vt:variant>
        <vt:i4>8</vt:i4>
      </vt:variant>
      <vt:variant>
        <vt:lpstr>佈景主題</vt:lpstr>
      </vt:variant>
      <vt:variant>
        <vt:i4>1</vt:i4>
      </vt:variant>
      <vt:variant>
        <vt:lpstr>內嵌 OLE 伺服程式</vt:lpstr>
      </vt:variant>
      <vt:variant>
        <vt:i4>3</vt:i4>
      </vt:variant>
      <vt:variant>
        <vt:lpstr>投影片標題</vt:lpstr>
      </vt:variant>
      <vt:variant>
        <vt:i4>1</vt:i4>
      </vt:variant>
    </vt:vector>
  </HeadingPairs>
  <TitlesOfParts>
    <vt:vector size="13" baseType="lpstr">
      <vt:lpstr>Times New Roman</vt:lpstr>
      <vt:lpstr>新細明體</vt:lpstr>
      <vt:lpstr>Arial</vt:lpstr>
      <vt:lpstr>Wingdings</vt:lpstr>
      <vt:lpstr>標楷體</vt:lpstr>
      <vt:lpstr>Times-Bold</vt:lpstr>
      <vt:lpstr>AdvTimes-b</vt:lpstr>
      <vt:lpstr>Symbol</vt:lpstr>
      <vt:lpstr>預設簡報設計</vt:lpstr>
      <vt:lpstr>Microsoft 方程式編輯器 3.0</vt:lpstr>
      <vt:lpstr>Microsoft Word 文件</vt:lpstr>
      <vt:lpstr>Microsoft Office Excel 圖表</vt:lpstr>
      <vt:lpstr>投影片 1</vt:lpstr>
    </vt:vector>
  </TitlesOfParts>
  <Company>tmu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Two-stage batch adsorber design using pseudo-second-order kinetic model for the adsorption of Basic Blue 69 dye onto peat</dc:title>
  <dc:creator>YSHo</dc:creator>
  <cp:lastModifiedBy>YSHo</cp:lastModifiedBy>
  <cp:revision>96</cp:revision>
  <dcterms:created xsi:type="dcterms:W3CDTF">2003-05-07T02:06:08Z</dcterms:created>
  <dcterms:modified xsi:type="dcterms:W3CDTF">2014-05-30T01:24:22Z</dcterms:modified>
</cp:coreProperties>
</file>