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858000" cy="9144000"/>
  <p:defaultTextStyle>
    <a:defPPr>
      <a:defRPr lang="zh-TW"/>
    </a:defPPr>
    <a:lvl1pPr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1pPr>
    <a:lvl2pPr marL="4572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2pPr>
    <a:lvl3pPr marL="9144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3pPr>
    <a:lvl4pPr marL="13716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4pPr>
    <a:lvl5pPr marL="1828800" algn="l" rtl="0" fontAlgn="base">
      <a:spcBef>
        <a:spcPct val="0"/>
      </a:spcBef>
      <a:spcAft>
        <a:spcPct val="0"/>
      </a:spcAft>
      <a:defRPr kumimoji="1" sz="2400" kern="1200">
        <a:solidFill>
          <a:schemeClr val="tx1"/>
        </a:solidFill>
        <a:latin typeface="Times New Roman" pitchFamily="18" charset="0"/>
        <a:ea typeface="新細明體" pitchFamily="18" charset="-120"/>
        <a:cs typeface="+mn-cs"/>
      </a:defRPr>
    </a:lvl5pPr>
    <a:lvl6pPr marL="2286000" algn="l" defTabSz="914400" rtl="0" eaLnBrk="1" latinLnBrk="0" hangingPunct="1">
      <a:defRPr kumimoji="1" sz="2400" kern="1200">
        <a:solidFill>
          <a:schemeClr val="tx1"/>
        </a:solidFill>
        <a:latin typeface="Times New Roman" pitchFamily="18" charset="0"/>
        <a:ea typeface="新細明體" pitchFamily="18" charset="-120"/>
        <a:cs typeface="+mn-cs"/>
      </a:defRPr>
    </a:lvl6pPr>
    <a:lvl7pPr marL="2743200" algn="l" defTabSz="914400" rtl="0" eaLnBrk="1" latinLnBrk="0" hangingPunct="1">
      <a:defRPr kumimoji="1" sz="2400" kern="1200">
        <a:solidFill>
          <a:schemeClr val="tx1"/>
        </a:solidFill>
        <a:latin typeface="Times New Roman" pitchFamily="18" charset="0"/>
        <a:ea typeface="新細明體" pitchFamily="18" charset="-120"/>
        <a:cs typeface="+mn-cs"/>
      </a:defRPr>
    </a:lvl7pPr>
    <a:lvl8pPr marL="3200400" algn="l" defTabSz="914400" rtl="0" eaLnBrk="1" latinLnBrk="0" hangingPunct="1">
      <a:defRPr kumimoji="1" sz="2400" kern="1200">
        <a:solidFill>
          <a:schemeClr val="tx1"/>
        </a:solidFill>
        <a:latin typeface="Times New Roman" pitchFamily="18" charset="0"/>
        <a:ea typeface="新細明體" pitchFamily="18" charset="-120"/>
        <a:cs typeface="+mn-cs"/>
      </a:defRPr>
    </a:lvl8pPr>
    <a:lvl9pPr marL="3657600" algn="l" defTabSz="914400" rtl="0" eaLnBrk="1" latinLnBrk="0" hangingPunct="1">
      <a:defRPr kumimoji="1" sz="2400" kern="1200">
        <a:solidFill>
          <a:schemeClr val="tx1"/>
        </a:solidFill>
        <a:latin typeface="Times New Roman" pitchFamily="18"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654" autoAdjust="0"/>
    <p:restoredTop sz="90929"/>
  </p:normalViewPr>
  <p:slideViewPr>
    <p:cSldViewPr>
      <p:cViewPr varScale="1">
        <p:scale>
          <a:sx n="66" d="100"/>
          <a:sy n="66" d="100"/>
        </p:scale>
        <p:origin x="-3282" y="-96"/>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image" Target="../media/image1.emf"/><Relationship Id="rId5" Type="http://schemas.openxmlformats.org/officeDocument/2006/relationships/image" Target="../media/image5.emf"/><Relationship Id="rId4"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514350" y="2840038"/>
            <a:ext cx="5829300" cy="1960562"/>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342AA302-FD53-494B-AEFC-4C31889A759D}" type="slidenum">
              <a:rPr lang="en-US" altLang="zh-TW"/>
              <a:pPr/>
              <a:t>‹#›</a:t>
            </a:fld>
            <a:endParaRPr lang="en-US" altLang="zh-TW"/>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2BDF66D5-BCEB-4894-BF63-169DAECD1D84}" type="slidenum">
              <a:rPr lang="en-US" altLang="zh-TW"/>
              <a:pPr/>
              <a:t>‹#›</a:t>
            </a:fld>
            <a:endParaRPr lang="en-US" altLang="zh-TW"/>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4886325" y="812800"/>
            <a:ext cx="1457325" cy="73152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14350" y="812800"/>
            <a:ext cx="4219575" cy="73152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10A8368A-6ACC-4B25-8799-19930B8F820E}" type="slidenum">
              <a:rPr lang="en-US" altLang="zh-TW"/>
              <a:pPr/>
              <a:t>‹#›</a:t>
            </a:fld>
            <a:endParaRPr lang="en-US" altLang="zh-TW"/>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82BD0976-8587-4B5F-8A58-D5ACD0B46392}" type="slidenum">
              <a:rPr lang="en-US" altLang="zh-TW"/>
              <a:pPr/>
              <a:t>‹#›</a:t>
            </a:fld>
            <a:endParaRPr lang="en-US" altLang="zh-TW"/>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541338" y="5875338"/>
            <a:ext cx="5829300" cy="1816100"/>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lvl1pPr>
              <a:defRPr/>
            </a:lvl1pPr>
          </a:lstStyle>
          <a:p>
            <a:endParaRPr lang="en-US" altLang="zh-TW"/>
          </a:p>
        </p:txBody>
      </p:sp>
      <p:sp>
        <p:nvSpPr>
          <p:cNvPr id="5" name="頁尾版面配置區 4"/>
          <p:cNvSpPr>
            <a:spLocks noGrp="1"/>
          </p:cNvSpPr>
          <p:nvPr>
            <p:ph type="ftr" sz="quarter" idx="11"/>
          </p:nvPr>
        </p:nvSpPr>
        <p:spPr/>
        <p:txBody>
          <a:bodyPr/>
          <a:lstStyle>
            <a:lvl1pPr>
              <a:defRPr/>
            </a:lvl1pPr>
          </a:lstStyle>
          <a:p>
            <a:endParaRPr lang="en-US" altLang="zh-TW"/>
          </a:p>
        </p:txBody>
      </p:sp>
      <p:sp>
        <p:nvSpPr>
          <p:cNvPr id="6" name="投影片編號版面配置區 5"/>
          <p:cNvSpPr>
            <a:spLocks noGrp="1"/>
          </p:cNvSpPr>
          <p:nvPr>
            <p:ph type="sldNum" sz="quarter" idx="12"/>
          </p:nvPr>
        </p:nvSpPr>
        <p:spPr/>
        <p:txBody>
          <a:bodyPr/>
          <a:lstStyle>
            <a:lvl1pPr>
              <a:defRPr/>
            </a:lvl1pPr>
          </a:lstStyle>
          <a:p>
            <a:fld id="{B8A08D5A-14EE-4C7F-AEF9-5DA6E6E9EB2D}" type="slidenum">
              <a:rPr lang="en-US" altLang="zh-TW"/>
              <a:pPr/>
              <a:t>‹#›</a:t>
            </a:fld>
            <a:endParaRPr lang="en-US" altLang="zh-TW"/>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1435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3505200" y="2641600"/>
            <a:ext cx="283845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AAB5504-E59A-47A6-B5A8-1777095FB754}" type="slidenum">
              <a:rPr lang="en-US" altLang="zh-TW"/>
              <a:pPr/>
              <a:t>‹#›</a:t>
            </a:fld>
            <a:endParaRPr lang="en-US" altLang="zh-TW"/>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342900" y="366713"/>
            <a:ext cx="6172200" cy="1524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lvl1pPr>
              <a:defRPr/>
            </a:lvl1pPr>
          </a:lstStyle>
          <a:p>
            <a:endParaRPr lang="en-US" altLang="zh-TW"/>
          </a:p>
        </p:txBody>
      </p:sp>
      <p:sp>
        <p:nvSpPr>
          <p:cNvPr id="8" name="頁尾版面配置區 7"/>
          <p:cNvSpPr>
            <a:spLocks noGrp="1"/>
          </p:cNvSpPr>
          <p:nvPr>
            <p:ph type="ftr" sz="quarter" idx="11"/>
          </p:nvPr>
        </p:nvSpPr>
        <p:spPr/>
        <p:txBody>
          <a:bodyPr/>
          <a:lstStyle>
            <a:lvl1pPr>
              <a:defRPr/>
            </a:lvl1pPr>
          </a:lstStyle>
          <a:p>
            <a:endParaRPr lang="en-US" altLang="zh-TW"/>
          </a:p>
        </p:txBody>
      </p:sp>
      <p:sp>
        <p:nvSpPr>
          <p:cNvPr id="9" name="投影片編號版面配置區 8"/>
          <p:cNvSpPr>
            <a:spLocks noGrp="1"/>
          </p:cNvSpPr>
          <p:nvPr>
            <p:ph type="sldNum" sz="quarter" idx="12"/>
          </p:nvPr>
        </p:nvSpPr>
        <p:spPr/>
        <p:txBody>
          <a:bodyPr/>
          <a:lstStyle>
            <a:lvl1pPr>
              <a:defRPr/>
            </a:lvl1pPr>
          </a:lstStyle>
          <a:p>
            <a:fld id="{F6D22227-C384-4A96-A172-3DB459AC24CB}" type="slidenum">
              <a:rPr lang="en-US" altLang="zh-TW"/>
              <a:pPr/>
              <a:t>‹#›</a:t>
            </a:fld>
            <a:endParaRPr lang="en-US" altLang="zh-TW"/>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lvl1pPr>
              <a:defRPr/>
            </a:lvl1pPr>
          </a:lstStyle>
          <a:p>
            <a:endParaRPr lang="en-US" altLang="zh-TW"/>
          </a:p>
        </p:txBody>
      </p:sp>
      <p:sp>
        <p:nvSpPr>
          <p:cNvPr id="4" name="頁尾版面配置區 3"/>
          <p:cNvSpPr>
            <a:spLocks noGrp="1"/>
          </p:cNvSpPr>
          <p:nvPr>
            <p:ph type="ftr" sz="quarter" idx="11"/>
          </p:nvPr>
        </p:nvSpPr>
        <p:spPr/>
        <p:txBody>
          <a:bodyPr/>
          <a:lstStyle>
            <a:lvl1pPr>
              <a:defRPr/>
            </a:lvl1pPr>
          </a:lstStyle>
          <a:p>
            <a:endParaRPr lang="en-US" altLang="zh-TW"/>
          </a:p>
        </p:txBody>
      </p:sp>
      <p:sp>
        <p:nvSpPr>
          <p:cNvPr id="5" name="投影片編號版面配置區 4"/>
          <p:cNvSpPr>
            <a:spLocks noGrp="1"/>
          </p:cNvSpPr>
          <p:nvPr>
            <p:ph type="sldNum" sz="quarter" idx="12"/>
          </p:nvPr>
        </p:nvSpPr>
        <p:spPr/>
        <p:txBody>
          <a:bodyPr/>
          <a:lstStyle>
            <a:lvl1pPr>
              <a:defRPr/>
            </a:lvl1pPr>
          </a:lstStyle>
          <a:p>
            <a:fld id="{7877F695-D2C9-41BB-97EF-68DB265B4168}" type="slidenum">
              <a:rPr lang="en-US" altLang="zh-TW"/>
              <a:pPr/>
              <a:t>‹#›</a:t>
            </a:fld>
            <a:endParaRPr lang="en-US" altLang="zh-TW"/>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lvl1pPr>
          </a:lstStyle>
          <a:p>
            <a:endParaRPr lang="en-US" altLang="zh-TW"/>
          </a:p>
        </p:txBody>
      </p:sp>
      <p:sp>
        <p:nvSpPr>
          <p:cNvPr id="3" name="頁尾版面配置區 2"/>
          <p:cNvSpPr>
            <a:spLocks noGrp="1"/>
          </p:cNvSpPr>
          <p:nvPr>
            <p:ph type="ftr" sz="quarter" idx="11"/>
          </p:nvPr>
        </p:nvSpPr>
        <p:spPr/>
        <p:txBody>
          <a:bodyPr/>
          <a:lstStyle>
            <a:lvl1pPr>
              <a:defRPr/>
            </a:lvl1pPr>
          </a:lstStyle>
          <a:p>
            <a:endParaRPr lang="en-US" altLang="zh-TW"/>
          </a:p>
        </p:txBody>
      </p:sp>
      <p:sp>
        <p:nvSpPr>
          <p:cNvPr id="4" name="投影片編號版面配置區 3"/>
          <p:cNvSpPr>
            <a:spLocks noGrp="1"/>
          </p:cNvSpPr>
          <p:nvPr>
            <p:ph type="sldNum" sz="quarter" idx="12"/>
          </p:nvPr>
        </p:nvSpPr>
        <p:spPr/>
        <p:txBody>
          <a:bodyPr/>
          <a:lstStyle>
            <a:lvl1pPr>
              <a:defRPr/>
            </a:lvl1pPr>
          </a:lstStyle>
          <a:p>
            <a:fld id="{7BB92E12-9FB8-4026-824D-6DB92B398776}" type="slidenum">
              <a:rPr lang="en-US" altLang="zh-TW"/>
              <a:pPr/>
              <a:t>‹#›</a:t>
            </a:fld>
            <a:endParaRPr lang="en-US" altLang="zh-TW"/>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342900" y="363538"/>
            <a:ext cx="2255838" cy="154940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637B0BC-5C48-4F0F-8E5D-EBC6C9B39A5D}" type="slidenum">
              <a:rPr lang="en-US" altLang="zh-TW"/>
              <a:pPr/>
              <a:t>‹#›</a:t>
            </a:fld>
            <a:endParaRPr lang="en-US" altLang="zh-TW"/>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344613" y="6400800"/>
            <a:ext cx="4114800" cy="755650"/>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lvl1pPr>
              <a:defRPr/>
            </a:lvl1pPr>
          </a:lstStyle>
          <a:p>
            <a:endParaRPr lang="en-US" altLang="zh-TW"/>
          </a:p>
        </p:txBody>
      </p:sp>
      <p:sp>
        <p:nvSpPr>
          <p:cNvPr id="6" name="頁尾版面配置區 5"/>
          <p:cNvSpPr>
            <a:spLocks noGrp="1"/>
          </p:cNvSpPr>
          <p:nvPr>
            <p:ph type="ftr" sz="quarter" idx="11"/>
          </p:nvPr>
        </p:nvSpPr>
        <p:spPr/>
        <p:txBody>
          <a:bodyPr/>
          <a:lstStyle>
            <a:lvl1pPr>
              <a:defRPr/>
            </a:lvl1pPr>
          </a:lstStyle>
          <a:p>
            <a:endParaRPr lang="en-US" altLang="zh-TW"/>
          </a:p>
        </p:txBody>
      </p:sp>
      <p:sp>
        <p:nvSpPr>
          <p:cNvPr id="7" name="投影片編號版面配置區 6"/>
          <p:cNvSpPr>
            <a:spLocks noGrp="1"/>
          </p:cNvSpPr>
          <p:nvPr>
            <p:ph type="sldNum" sz="quarter" idx="12"/>
          </p:nvPr>
        </p:nvSpPr>
        <p:spPr/>
        <p:txBody>
          <a:bodyPr/>
          <a:lstStyle>
            <a:lvl1pPr>
              <a:defRPr/>
            </a:lvl1pPr>
          </a:lstStyle>
          <a:p>
            <a:fld id="{952239A8-D2B5-4A87-B759-A0E3BC06780C}" type="slidenum">
              <a:rPr lang="en-US" altLang="zh-TW"/>
              <a:pPr/>
              <a:t>‹#›</a:t>
            </a:fld>
            <a:endParaRPr lang="en-US" altLang="zh-TW"/>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14350" y="812800"/>
            <a:ext cx="5829300" cy="1524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14350" y="2641600"/>
            <a:ext cx="58293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Rectangle 4"/>
          <p:cNvSpPr>
            <a:spLocks noGrp="1" noChangeArrowheads="1"/>
          </p:cNvSpPr>
          <p:nvPr>
            <p:ph type="dt" sz="half" idx="2"/>
          </p:nvPr>
        </p:nvSpPr>
        <p:spPr bwMode="auto">
          <a:xfrm>
            <a:off x="51435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ltLang="zh-TW"/>
          </a:p>
        </p:txBody>
      </p:sp>
      <p:sp>
        <p:nvSpPr>
          <p:cNvPr id="1029" name="Rectangle 5"/>
          <p:cNvSpPr>
            <a:spLocks noGrp="1" noChangeArrowheads="1"/>
          </p:cNvSpPr>
          <p:nvPr>
            <p:ph type="ftr" sz="quarter" idx="3"/>
          </p:nvPr>
        </p:nvSpPr>
        <p:spPr bwMode="auto">
          <a:xfrm>
            <a:off x="2343150" y="8331200"/>
            <a:ext cx="217170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ltLang="zh-TW"/>
          </a:p>
        </p:txBody>
      </p:sp>
      <p:sp>
        <p:nvSpPr>
          <p:cNvPr id="1030" name="Rectangle 6"/>
          <p:cNvSpPr>
            <a:spLocks noGrp="1" noChangeArrowheads="1"/>
          </p:cNvSpPr>
          <p:nvPr>
            <p:ph type="sldNum" sz="quarter" idx="4"/>
          </p:nvPr>
        </p:nvSpPr>
        <p:spPr bwMode="auto">
          <a:xfrm>
            <a:off x="4914900" y="8331200"/>
            <a:ext cx="1428750" cy="60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39400AAD-CAA0-47CF-9F08-A7B8CC51F6EE}" type="slidenum">
              <a:rPr lang="en-US" altLang="zh-TW"/>
              <a:pPr/>
              <a:t>‹#›</a:t>
            </a:fld>
            <a:endParaRPr lang="en-US" altLang="zh-TW"/>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新細明體" pitchFamily="18" charset="-120"/>
        </a:defRPr>
      </a:lvl2pPr>
      <a:lvl3pPr algn="ctr" rtl="0" fontAlgn="base">
        <a:spcBef>
          <a:spcPct val="0"/>
        </a:spcBef>
        <a:spcAft>
          <a:spcPct val="0"/>
        </a:spcAft>
        <a:defRPr kumimoji="1" sz="4400">
          <a:solidFill>
            <a:schemeClr val="tx2"/>
          </a:solidFill>
          <a:latin typeface="Times New Roman" pitchFamily="18" charset="0"/>
          <a:ea typeface="新細明體" pitchFamily="18" charset="-120"/>
        </a:defRPr>
      </a:lvl3pPr>
      <a:lvl4pPr algn="ctr" rtl="0" fontAlgn="base">
        <a:spcBef>
          <a:spcPct val="0"/>
        </a:spcBef>
        <a:spcAft>
          <a:spcPct val="0"/>
        </a:spcAft>
        <a:defRPr kumimoji="1" sz="4400">
          <a:solidFill>
            <a:schemeClr val="tx2"/>
          </a:solidFill>
          <a:latin typeface="Times New Roman" pitchFamily="18" charset="0"/>
          <a:ea typeface="新細明體" pitchFamily="18" charset="-120"/>
        </a:defRPr>
      </a:lvl4pPr>
      <a:lvl5pPr algn="ctr" rtl="0" fontAlgn="base">
        <a:spcBef>
          <a:spcPct val="0"/>
        </a:spcBef>
        <a:spcAft>
          <a:spcPct val="0"/>
        </a:spcAft>
        <a:defRPr kumimoji="1" sz="4400">
          <a:solidFill>
            <a:schemeClr val="tx2"/>
          </a:solidFill>
          <a:latin typeface="Times New Roman" pitchFamily="18" charset="0"/>
          <a:ea typeface="新細明體" pitchFamily="18" charset="-120"/>
        </a:defRPr>
      </a:lvl5pPr>
      <a:lvl6pPr marL="457200" algn="ctr"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ctr"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ctr"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ctr"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__1.doc"/><Relationship Id="rId7" Type="http://schemas.openxmlformats.org/officeDocument/2006/relationships/oleObject" Target="../embeddings/Microsoft_Office_Excel___5.xls"/><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Microsoft_Office_Excel___4.xls"/><Relationship Id="rId5" Type="http://schemas.openxmlformats.org/officeDocument/2006/relationships/oleObject" Target="../embeddings/Microsoft_Office_Word_97_-_2003___3.doc"/><Relationship Id="rId4" Type="http://schemas.openxmlformats.org/officeDocument/2006/relationships/oleObject" Target="../embeddings/Microsoft_Office_Word_97_-_2003___2.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Text Box 11"/>
          <p:cNvSpPr txBox="1">
            <a:spLocks noChangeArrowheads="1"/>
          </p:cNvSpPr>
          <p:nvPr/>
        </p:nvSpPr>
        <p:spPr bwMode="auto">
          <a:xfrm>
            <a:off x="0" y="228600"/>
            <a:ext cx="6858000" cy="1174750"/>
          </a:xfrm>
          <a:prstGeom prst="rect">
            <a:avLst/>
          </a:prstGeom>
          <a:noFill/>
          <a:ln w="9525">
            <a:noFill/>
            <a:miter lim="800000"/>
            <a:headEnd/>
            <a:tailEnd/>
          </a:ln>
          <a:effectLst/>
        </p:spPr>
        <p:txBody>
          <a:bodyPr>
            <a:spAutoFit/>
          </a:bodyPr>
          <a:lstStyle/>
          <a:p>
            <a:pPr algn="ctr">
              <a:spcBef>
                <a:spcPct val="20000"/>
              </a:spcBef>
            </a:pPr>
            <a:r>
              <a:rPr lang="en-US" altLang="zh-TW" sz="1600">
                <a:latin typeface="Arial" pitchFamily="34" charset="0"/>
              </a:rPr>
              <a:t>The Kinetics of Sorption of Lead Ion onto Palm Kernel Fiber</a:t>
            </a:r>
            <a:endParaRPr lang="en-US" altLang="zh-TW" sz="1600">
              <a:latin typeface="Arial" pitchFamily="34" charset="0"/>
              <a:cs typeface="Times New Roman" pitchFamily="18" charset="0"/>
            </a:endParaRPr>
          </a:p>
          <a:p>
            <a:pPr algn="ctr">
              <a:spcBef>
                <a:spcPct val="50000"/>
              </a:spcBef>
            </a:pPr>
            <a:r>
              <a:rPr lang="en-US" altLang="zh-TW" sz="1000">
                <a:latin typeface="Arial" pitchFamily="34" charset="0"/>
              </a:rPr>
              <a:t>Yu-Ting Feng</a:t>
            </a:r>
            <a:r>
              <a:rPr lang="en-US" altLang="zh-TW" sz="1000" baseline="30000">
                <a:latin typeface="Arial" pitchFamily="34" charset="0"/>
              </a:rPr>
              <a:t>1#</a:t>
            </a:r>
            <a:r>
              <a:rPr lang="en-US" altLang="zh-TW" sz="1000">
                <a:latin typeface="Arial" pitchFamily="34" charset="0"/>
              </a:rPr>
              <a:t>, Ming-Huang Wang</a:t>
            </a:r>
            <a:r>
              <a:rPr lang="en-US" altLang="zh-TW" sz="1000" baseline="30000">
                <a:latin typeface="Arial" pitchFamily="34" charset="0"/>
              </a:rPr>
              <a:t>1</a:t>
            </a:r>
            <a:r>
              <a:rPr lang="en-US" altLang="zh-TW" sz="1000">
                <a:latin typeface="Arial" pitchFamily="34" charset="0"/>
              </a:rPr>
              <a:t>, Wen-Ta Chiu</a:t>
            </a:r>
            <a:r>
              <a:rPr lang="en-US" altLang="zh-TW" sz="1000" baseline="30000">
                <a:latin typeface="Arial" pitchFamily="34" charset="0"/>
              </a:rPr>
              <a:t>2,3</a:t>
            </a:r>
            <a:r>
              <a:rPr lang="en-US" altLang="zh-TW" sz="1000">
                <a:latin typeface="Arial" pitchFamily="34" charset="0"/>
              </a:rPr>
              <a:t> and Yuh-Shan Ho</a:t>
            </a:r>
            <a:r>
              <a:rPr lang="en-US" altLang="zh-TW" sz="1000" baseline="30000">
                <a:latin typeface="Arial" pitchFamily="34" charset="0"/>
              </a:rPr>
              <a:t>4</a:t>
            </a:r>
            <a:r>
              <a:rPr lang="en-US" altLang="zh-TW" sz="1000">
                <a:latin typeface="Arial" pitchFamily="34" charset="0"/>
              </a:rPr>
              <a:t>*</a:t>
            </a:r>
          </a:p>
          <a:p>
            <a:pPr algn="ctr"/>
            <a:r>
              <a:rPr lang="en-US" altLang="zh-TW" sz="1000" baseline="30000">
                <a:latin typeface="Arial" pitchFamily="34" charset="0"/>
              </a:rPr>
              <a:t>1</a:t>
            </a:r>
            <a:r>
              <a:rPr lang="en-US" altLang="zh-TW" sz="1000">
                <a:latin typeface="Arial" pitchFamily="34" charset="0"/>
              </a:rPr>
              <a:t>School of Public Health, Taipei Medical University</a:t>
            </a:r>
          </a:p>
          <a:p>
            <a:pPr algn="ctr"/>
            <a:r>
              <a:rPr lang="en-US" altLang="zh-TW" sz="1000" baseline="30000">
                <a:latin typeface="Arial" pitchFamily="34" charset="0"/>
              </a:rPr>
              <a:t>2</a:t>
            </a:r>
            <a:r>
              <a:rPr lang="en-US" altLang="zh-TW" sz="1000">
                <a:latin typeface="Arial" pitchFamily="34" charset="0"/>
              </a:rPr>
              <a:t>Graduate Institute of Injury Prevention and Control, Taipei Medical University</a:t>
            </a:r>
          </a:p>
          <a:p>
            <a:pPr algn="ctr"/>
            <a:r>
              <a:rPr lang="en-US" altLang="zh-TW" sz="1000" baseline="30000">
                <a:latin typeface="Arial" pitchFamily="34" charset="0"/>
              </a:rPr>
              <a:t>3</a:t>
            </a:r>
            <a:r>
              <a:rPr lang="en-US" altLang="zh-TW" sz="1000">
                <a:latin typeface="Arial" pitchFamily="34" charset="0"/>
              </a:rPr>
              <a:t>Department of Neurosurgery, Taipei Medical University - Wan-Fang Hospital</a:t>
            </a:r>
          </a:p>
          <a:p>
            <a:pPr algn="ctr"/>
            <a:r>
              <a:rPr lang="en-US" altLang="zh-TW" sz="1000" baseline="30000">
                <a:latin typeface="Arial" pitchFamily="34" charset="0"/>
              </a:rPr>
              <a:t>4</a:t>
            </a:r>
            <a:r>
              <a:rPr lang="en-US" altLang="zh-TW" sz="1000">
                <a:latin typeface="Arial" pitchFamily="34" charset="0"/>
              </a:rPr>
              <a:t>Bibliometric Centre, Taipei Medical University - Wan-Fang Hospital</a:t>
            </a:r>
          </a:p>
        </p:txBody>
      </p:sp>
      <p:sp>
        <p:nvSpPr>
          <p:cNvPr id="2060" name="Text Box 12"/>
          <p:cNvSpPr txBox="1">
            <a:spLocks noChangeArrowheads="1"/>
          </p:cNvSpPr>
          <p:nvPr/>
        </p:nvSpPr>
        <p:spPr bwMode="auto">
          <a:xfrm>
            <a:off x="152400" y="1352550"/>
            <a:ext cx="6553200" cy="1131888"/>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ea typeface="標楷體" pitchFamily="65" charset="-120"/>
              </a:rPr>
              <a:t>Introduction</a:t>
            </a:r>
            <a:endParaRPr lang="en-US" altLang="zh-TW" sz="800">
              <a:latin typeface="Arial" pitchFamily="34" charset="0"/>
              <a:ea typeface="標楷體" pitchFamily="65" charset="-120"/>
            </a:endParaRPr>
          </a:p>
          <a:p>
            <a:pPr algn="just">
              <a:spcBef>
                <a:spcPct val="50000"/>
              </a:spcBef>
            </a:pPr>
            <a:r>
              <a:rPr lang="en-US" altLang="zh-TW" sz="800">
                <a:latin typeface="Arial" pitchFamily="34" charset="0"/>
              </a:rPr>
              <a:t>Equilibrium analysis is fundamental for the evaluation of the affinity or capacity of a sorbent. However, thermodynamic data can only predict the final state of a system from an initial non-equilibrium mode. It is, therefore, important to determine how sorption rates depend on the concentrations of sorbate in a solution and how rates are affected by the sorption capacity or by the character of the sorbent in terms of kinetics. In the present research, kinetic studies were carried out using an agitation batch sorber to study the effects of the initial solution pH and fiber dose. A kinetics analysis was carried out to correlate the experimental data based on a pseudo-second-order kinetics model. In addition, an isotherm was predicted by changing fiber doses using the equilibrium concentration and equilibrium capacity obtained based on the pseudo-second-order constants.</a:t>
            </a:r>
          </a:p>
        </p:txBody>
      </p:sp>
      <p:sp>
        <p:nvSpPr>
          <p:cNvPr id="2220" name="Text Box 172"/>
          <p:cNvSpPr txBox="1">
            <a:spLocks noChangeArrowheads="1"/>
          </p:cNvSpPr>
          <p:nvPr/>
        </p:nvSpPr>
        <p:spPr bwMode="auto">
          <a:xfrm>
            <a:off x="152400" y="4159250"/>
            <a:ext cx="2124075" cy="214313"/>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ea typeface="AdvTimes-b" charset="-120"/>
              </a:rPr>
              <a:t>Results</a:t>
            </a:r>
            <a:endParaRPr lang="en-US" altLang="zh-TW" sz="800">
              <a:latin typeface="Arial" pitchFamily="34" charset="0"/>
            </a:endParaRPr>
          </a:p>
        </p:txBody>
      </p:sp>
      <p:sp>
        <p:nvSpPr>
          <p:cNvPr id="2252" name="Text Box 204"/>
          <p:cNvSpPr txBox="1">
            <a:spLocks noChangeArrowheads="1"/>
          </p:cNvSpPr>
          <p:nvPr/>
        </p:nvSpPr>
        <p:spPr bwMode="auto">
          <a:xfrm>
            <a:off x="153988" y="2439988"/>
            <a:ext cx="3635375" cy="1743075"/>
          </a:xfrm>
          <a:prstGeom prst="rect">
            <a:avLst/>
          </a:prstGeom>
          <a:noFill/>
          <a:ln w="9525">
            <a:noFill/>
            <a:miter lim="800000"/>
            <a:headEnd/>
            <a:tailEnd/>
          </a:ln>
          <a:effectLst/>
        </p:spPr>
        <p:txBody>
          <a:bodyPr>
            <a:spAutoFit/>
          </a:bodyPr>
          <a:lstStyle/>
          <a:p>
            <a:r>
              <a:rPr lang="en-US" altLang="zh-TW" sz="800" b="1">
                <a:latin typeface="Arial" pitchFamily="34" charset="0"/>
              </a:rPr>
              <a:t>Methods</a:t>
            </a:r>
            <a:endParaRPr lang="en-US" altLang="zh-TW" sz="800">
              <a:latin typeface="Arial" pitchFamily="34" charset="0"/>
            </a:endParaRPr>
          </a:p>
          <a:p>
            <a:pPr algn="just">
              <a:spcBef>
                <a:spcPct val="50000"/>
              </a:spcBef>
            </a:pPr>
            <a:r>
              <a:rPr lang="en-US" altLang="zh-TW" sz="800">
                <a:latin typeface="Arial" pitchFamily="34" charset="0"/>
              </a:rPr>
              <a:t>A range of initial solution pH values (pH 3–6) was used, and flasks were agitated for 20 min. All contact investigations were performed in a 1-dm</a:t>
            </a:r>
            <a:r>
              <a:rPr lang="en-US" altLang="zh-TW" sz="800" baseline="30000">
                <a:latin typeface="Arial" pitchFamily="34" charset="0"/>
              </a:rPr>
              <a:t>3</a:t>
            </a:r>
            <a:r>
              <a:rPr lang="en-US" altLang="zh-TW" sz="800">
                <a:latin typeface="Arial" pitchFamily="34" charset="0"/>
              </a:rPr>
              <a:t> flask. A 0.6 g sample of palm kernel fiber was added to 400 ml of a lead ion solution and agitated at 200 rpm for all experiments. For the effect of sorbent dose, a range of palm kernel fiber doses from 1.5 to 5 g/dm</a:t>
            </a:r>
            <a:r>
              <a:rPr lang="en-US" altLang="zh-TW" sz="800" baseline="30000">
                <a:latin typeface="Arial" pitchFamily="34" charset="0"/>
              </a:rPr>
              <a:t>3</a:t>
            </a:r>
            <a:r>
              <a:rPr lang="en-US" altLang="zh-TW" sz="800">
                <a:latin typeface="Arial" pitchFamily="34" charset="0"/>
              </a:rPr>
              <a:t> was used, and agitation was carried out for 20 min. A reaction temperature of 36±3 °C was used for each 400 ml volume of lead ion solution with an initial concentration of 120 mg/dm</a:t>
            </a:r>
            <a:r>
              <a:rPr lang="en-US" altLang="zh-TW" sz="800" baseline="30000">
                <a:latin typeface="Arial" pitchFamily="34" charset="0"/>
              </a:rPr>
              <a:t>3</a:t>
            </a:r>
            <a:r>
              <a:rPr lang="en-US" altLang="zh-TW" sz="800">
                <a:latin typeface="Arial" pitchFamily="34" charset="0"/>
              </a:rPr>
              <a:t>, and an agitation speed of 200 rpm was employed. The experiments were carried out at an initial lead concentration 120 mg/dm</a:t>
            </a:r>
            <a:r>
              <a:rPr lang="en-US" altLang="zh-TW" sz="800" baseline="30000">
                <a:latin typeface="Arial" pitchFamily="34" charset="0"/>
              </a:rPr>
              <a:t>3</a:t>
            </a:r>
            <a:r>
              <a:rPr lang="en-US" altLang="zh-TW" sz="800">
                <a:latin typeface="Arial" pitchFamily="34" charset="0"/>
              </a:rPr>
              <a:t> for all studies. Samples (2.5 ml) were withdrawn at suitable time intervals and filtered, and the filtrate was analyzed for the remaining lead concentration with atomic absorption spectrophotometry (AAS).</a:t>
            </a:r>
          </a:p>
        </p:txBody>
      </p:sp>
      <p:grpSp>
        <p:nvGrpSpPr>
          <p:cNvPr id="2597" name="Group 549"/>
          <p:cNvGrpSpPr>
            <a:grpSpLocks/>
          </p:cNvGrpSpPr>
          <p:nvPr/>
        </p:nvGrpSpPr>
        <p:grpSpPr bwMode="auto">
          <a:xfrm>
            <a:off x="2951163" y="4176713"/>
            <a:ext cx="3679825" cy="1619250"/>
            <a:chOff x="1839" y="2676"/>
            <a:chExt cx="2318" cy="1020"/>
          </a:xfrm>
        </p:grpSpPr>
        <p:sp>
          <p:nvSpPr>
            <p:cNvPr id="2238" name="Text Box 190"/>
            <p:cNvSpPr txBox="1">
              <a:spLocks noChangeArrowheads="1"/>
            </p:cNvSpPr>
            <p:nvPr/>
          </p:nvSpPr>
          <p:spPr bwMode="auto">
            <a:xfrm>
              <a:off x="1839" y="2676"/>
              <a:ext cx="1274" cy="135"/>
            </a:xfrm>
            <a:prstGeom prst="rect">
              <a:avLst/>
            </a:prstGeom>
            <a:noFill/>
            <a:ln w="9525">
              <a:noFill/>
              <a:miter lim="800000"/>
              <a:headEnd/>
              <a:tailEnd/>
            </a:ln>
            <a:effectLst/>
          </p:spPr>
          <p:txBody>
            <a:bodyPr>
              <a:spAutoFit/>
            </a:bodyPr>
            <a:lstStyle/>
            <a:p>
              <a:pPr algn="just">
                <a:spcBef>
                  <a:spcPct val="50000"/>
                </a:spcBef>
              </a:pPr>
              <a:r>
                <a:rPr lang="en-US" altLang="zh-TW" sz="800">
                  <a:latin typeface="Arial" pitchFamily="34" charset="0"/>
                </a:rPr>
                <a:t>Table 2. Isotherms and their linear forms</a:t>
              </a:r>
            </a:p>
          </p:txBody>
        </p:sp>
        <p:graphicFrame>
          <p:nvGraphicFramePr>
            <p:cNvPr id="2253" name="Object 205"/>
            <p:cNvGraphicFramePr>
              <a:graphicFrameLocks noChangeAspect="1"/>
            </p:cNvGraphicFramePr>
            <p:nvPr/>
          </p:nvGraphicFramePr>
          <p:xfrm>
            <a:off x="1858" y="2825"/>
            <a:ext cx="2299" cy="871"/>
          </p:xfrm>
          <a:graphic>
            <a:graphicData uri="http://schemas.openxmlformats.org/presentationml/2006/ole">
              <p:oleObj spid="_x0000_s2253" name="文件" r:id="rId3" imgW="5379219" imgH="2051604" progId="Word.Document.8">
                <p:embed/>
              </p:oleObj>
            </a:graphicData>
          </a:graphic>
        </p:graphicFrame>
      </p:grpSp>
      <p:grpSp>
        <p:nvGrpSpPr>
          <p:cNvPr id="2581" name="Group 533"/>
          <p:cNvGrpSpPr>
            <a:grpSpLocks/>
          </p:cNvGrpSpPr>
          <p:nvPr/>
        </p:nvGrpSpPr>
        <p:grpSpPr bwMode="auto">
          <a:xfrm>
            <a:off x="109538" y="7292975"/>
            <a:ext cx="2455862" cy="1816100"/>
            <a:chOff x="2216" y="2225"/>
            <a:chExt cx="1547" cy="1144"/>
          </a:xfrm>
        </p:grpSpPr>
        <p:sp>
          <p:nvSpPr>
            <p:cNvPr id="2241" name="Text Box 193"/>
            <p:cNvSpPr txBox="1">
              <a:spLocks noChangeArrowheads="1"/>
            </p:cNvSpPr>
            <p:nvPr/>
          </p:nvSpPr>
          <p:spPr bwMode="auto">
            <a:xfrm>
              <a:off x="2216" y="2225"/>
              <a:ext cx="1532" cy="289"/>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Table 3: Pseudo-second-order rate parameters for sorption of lead on palm kernel fiber at various initial solution pH values </a:t>
              </a:r>
            </a:p>
          </p:txBody>
        </p:sp>
        <p:graphicFrame>
          <p:nvGraphicFramePr>
            <p:cNvPr id="2256" name="Object 208"/>
            <p:cNvGraphicFramePr>
              <a:graphicFrameLocks noChangeAspect="1"/>
            </p:cNvGraphicFramePr>
            <p:nvPr/>
          </p:nvGraphicFramePr>
          <p:xfrm>
            <a:off x="2251" y="2517"/>
            <a:ext cx="1512" cy="852"/>
          </p:xfrm>
          <a:graphic>
            <a:graphicData uri="http://schemas.openxmlformats.org/presentationml/2006/ole">
              <p:oleObj spid="_x0000_s2256" name="文件" r:id="rId4" imgW="2423636" imgH="1367135" progId="Word.Document.8">
                <p:embed/>
              </p:oleObj>
            </a:graphicData>
          </a:graphic>
        </p:graphicFrame>
      </p:grpSp>
      <p:grpSp>
        <p:nvGrpSpPr>
          <p:cNvPr id="2596" name="Group 548"/>
          <p:cNvGrpSpPr>
            <a:grpSpLocks/>
          </p:cNvGrpSpPr>
          <p:nvPr/>
        </p:nvGrpSpPr>
        <p:grpSpPr bwMode="auto">
          <a:xfrm>
            <a:off x="3732213" y="2593975"/>
            <a:ext cx="3025775" cy="1906588"/>
            <a:chOff x="2341" y="1464"/>
            <a:chExt cx="1906" cy="1201"/>
          </a:xfrm>
        </p:grpSpPr>
        <p:sp>
          <p:nvSpPr>
            <p:cNvPr id="2257" name="Text Box 209"/>
            <p:cNvSpPr txBox="1">
              <a:spLocks noChangeArrowheads="1"/>
            </p:cNvSpPr>
            <p:nvPr/>
          </p:nvSpPr>
          <p:spPr bwMode="auto">
            <a:xfrm>
              <a:off x="2341" y="1464"/>
              <a:ext cx="1906"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Table 1. Pseudo-second-order rate parameters for sorption of lead on palm kernel fiber at various palm kernel fiber doses</a:t>
              </a:r>
            </a:p>
          </p:txBody>
        </p:sp>
        <p:graphicFrame>
          <p:nvGraphicFramePr>
            <p:cNvPr id="2580" name="Object 532"/>
            <p:cNvGraphicFramePr>
              <a:graphicFrameLocks noChangeAspect="1"/>
            </p:cNvGraphicFramePr>
            <p:nvPr/>
          </p:nvGraphicFramePr>
          <p:xfrm>
            <a:off x="2389" y="1693"/>
            <a:ext cx="1778" cy="972"/>
          </p:xfrm>
          <a:graphic>
            <a:graphicData uri="http://schemas.openxmlformats.org/presentationml/2006/ole">
              <p:oleObj spid="_x0000_s2580" name="文件" r:id="rId5" imgW="3384596" imgH="1856505" progId="Word.Document.8">
                <p:embed/>
              </p:oleObj>
            </a:graphicData>
          </a:graphic>
        </p:graphicFrame>
      </p:grpSp>
      <p:sp>
        <p:nvSpPr>
          <p:cNvPr id="2584" name="Text Box 536"/>
          <p:cNvSpPr txBox="1">
            <a:spLocks noChangeArrowheads="1"/>
          </p:cNvSpPr>
          <p:nvPr/>
        </p:nvSpPr>
        <p:spPr bwMode="auto">
          <a:xfrm>
            <a:off x="4724400" y="5795963"/>
            <a:ext cx="1985963" cy="3087687"/>
          </a:xfrm>
          <a:prstGeom prst="rect">
            <a:avLst/>
          </a:prstGeom>
          <a:noFill/>
          <a:ln w="9525">
            <a:noFill/>
            <a:miter lim="800000"/>
            <a:headEnd/>
            <a:tailEnd/>
          </a:ln>
          <a:effectLst/>
        </p:spPr>
        <p:txBody>
          <a:bodyPr>
            <a:spAutoFit/>
          </a:bodyPr>
          <a:lstStyle/>
          <a:p>
            <a:pPr algn="just">
              <a:spcBef>
                <a:spcPct val="50000"/>
              </a:spcBef>
            </a:pPr>
            <a:r>
              <a:rPr lang="en-US" altLang="zh-TW" sz="800" b="1">
                <a:effectLst>
                  <a:outerShdw blurRad="38100" dist="38100" dir="2700000" algn="tl">
                    <a:srgbClr val="C0C0C0"/>
                  </a:outerShdw>
                </a:effectLst>
                <a:latin typeface="Arial" pitchFamily="34" charset="0"/>
              </a:rPr>
              <a:t>Conclusions</a:t>
            </a:r>
            <a:endParaRPr lang="en-US" altLang="zh-TW" sz="800">
              <a:latin typeface="Arial" pitchFamily="34" charset="0"/>
              <a:ea typeface="標楷體" pitchFamily="65" charset="-120"/>
            </a:endParaRPr>
          </a:p>
          <a:p>
            <a:pPr algn="just">
              <a:spcBef>
                <a:spcPct val="50000"/>
              </a:spcBef>
            </a:pPr>
            <a:r>
              <a:rPr lang="en-US" altLang="zh-TW" sz="800">
                <a:latin typeface="Arial" pitchFamily="34" charset="0"/>
              </a:rPr>
              <a:t>The pseudo-second-order rate constant, the initial sorption rate, and the equilibrium sorption capacity were a function of palm kernel fiber dose. An isotherm was obtained by changing fiber doses using the equilibrium concentration and the equilibrium capacity obtained based on the pseudo-second-order constants. It is not appropriate to use the coefficient of determination of the linear regression analysis to compare the best fit of the Freundlich and both linear Langmuir isotherms. Non-linear Chi-square analysis may be a better method. Freundlich is a special case of the Redlich–Peterson isotherm, when constants </a:t>
            </a:r>
            <a:r>
              <a:rPr lang="en-US" altLang="zh-TW" sz="800" i="1">
                <a:latin typeface="Arial" pitchFamily="34" charset="0"/>
              </a:rPr>
              <a:t>A </a:t>
            </a:r>
            <a:r>
              <a:rPr lang="en-US" altLang="zh-TW" sz="800">
                <a:latin typeface="Arial" pitchFamily="34" charset="0"/>
              </a:rPr>
              <a:t>and </a:t>
            </a:r>
            <a:r>
              <a:rPr lang="en-US" altLang="zh-TW" sz="800" i="1">
                <a:latin typeface="Arial" pitchFamily="34" charset="0"/>
              </a:rPr>
              <a:t>B </a:t>
            </a:r>
            <a:r>
              <a:rPr lang="en-US" altLang="zh-TW" sz="800">
                <a:latin typeface="Arial" pitchFamily="34" charset="0"/>
              </a:rPr>
              <a:t>are high. It was clear that both the two-parameter pseudo-Freundlich and the three-parameter pseudo-Redlich–Peterson isotherms were the best-fitting models for the experiment results.</a:t>
            </a:r>
          </a:p>
        </p:txBody>
      </p:sp>
      <p:grpSp>
        <p:nvGrpSpPr>
          <p:cNvPr id="2595" name="Group 547"/>
          <p:cNvGrpSpPr>
            <a:grpSpLocks/>
          </p:cNvGrpSpPr>
          <p:nvPr/>
        </p:nvGrpSpPr>
        <p:grpSpPr bwMode="auto">
          <a:xfrm>
            <a:off x="44450" y="4440238"/>
            <a:ext cx="2808288" cy="2724150"/>
            <a:chOff x="73" y="2797"/>
            <a:chExt cx="1769" cy="1716"/>
          </a:xfrm>
        </p:grpSpPr>
        <p:sp>
          <p:nvSpPr>
            <p:cNvPr id="2585" name="Text Box 537"/>
            <p:cNvSpPr txBox="1">
              <a:spLocks noChangeArrowheads="1"/>
            </p:cNvSpPr>
            <p:nvPr/>
          </p:nvSpPr>
          <p:spPr bwMode="auto">
            <a:xfrm>
              <a:off x="116" y="4301"/>
              <a:ext cx="1451"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Figure 1. Variation in the sorption capacity and percent lead removal against the fiber dose.</a:t>
              </a:r>
            </a:p>
          </p:txBody>
        </p:sp>
        <p:graphicFrame>
          <p:nvGraphicFramePr>
            <p:cNvPr id="2586" name="Object 538"/>
            <p:cNvGraphicFramePr>
              <a:graphicFrameLocks noChangeAspect="1"/>
            </p:cNvGraphicFramePr>
            <p:nvPr/>
          </p:nvGraphicFramePr>
          <p:xfrm>
            <a:off x="73" y="2797"/>
            <a:ext cx="1769" cy="1542"/>
          </p:xfrm>
          <a:graphic>
            <a:graphicData uri="http://schemas.openxmlformats.org/presentationml/2006/ole">
              <p:oleObj spid="_x0000_s2586" name="圖表" r:id="rId6" imgW="4781702" imgH="4162349" progId="Excel.Chart.8">
                <p:embed/>
              </p:oleObj>
            </a:graphicData>
          </a:graphic>
        </p:graphicFrame>
      </p:grpSp>
      <p:grpSp>
        <p:nvGrpSpPr>
          <p:cNvPr id="2590" name="Group 542"/>
          <p:cNvGrpSpPr>
            <a:grpSpLocks/>
          </p:cNvGrpSpPr>
          <p:nvPr/>
        </p:nvGrpSpPr>
        <p:grpSpPr bwMode="auto">
          <a:xfrm>
            <a:off x="2532063" y="5748338"/>
            <a:ext cx="2336800" cy="3144837"/>
            <a:chOff x="1588" y="3651"/>
            <a:chExt cx="1472" cy="1981"/>
          </a:xfrm>
        </p:grpSpPr>
        <p:graphicFrame>
          <p:nvGraphicFramePr>
            <p:cNvPr id="2588" name="Object 540"/>
            <p:cNvGraphicFramePr>
              <a:graphicFrameLocks noChangeAspect="1"/>
            </p:cNvGraphicFramePr>
            <p:nvPr/>
          </p:nvGraphicFramePr>
          <p:xfrm>
            <a:off x="1588" y="3651"/>
            <a:ext cx="1472" cy="1834"/>
          </p:xfrm>
          <a:graphic>
            <a:graphicData uri="http://schemas.openxmlformats.org/presentationml/2006/ole">
              <p:oleObj spid="_x0000_s2588" name="圖表" r:id="rId7" imgW="4114800" imgH="5124602" progId="Excel.Chart.8">
                <p:embed/>
              </p:oleObj>
            </a:graphicData>
          </a:graphic>
        </p:graphicFrame>
        <p:sp>
          <p:nvSpPr>
            <p:cNvPr id="2589" name="Text Box 541"/>
            <p:cNvSpPr txBox="1">
              <a:spLocks noChangeArrowheads="1"/>
            </p:cNvSpPr>
            <p:nvPr/>
          </p:nvSpPr>
          <p:spPr bwMode="auto">
            <a:xfrm>
              <a:off x="1616" y="5420"/>
              <a:ext cx="1405" cy="212"/>
            </a:xfrm>
            <a:prstGeom prst="rect">
              <a:avLst/>
            </a:prstGeom>
            <a:noFill/>
            <a:ln w="9525">
              <a:noFill/>
              <a:miter lim="800000"/>
              <a:headEnd/>
              <a:tailEnd/>
            </a:ln>
            <a:effectLst/>
          </p:spPr>
          <p:txBody>
            <a:bodyPr>
              <a:spAutoFit/>
            </a:bodyPr>
            <a:lstStyle/>
            <a:p>
              <a:pPr>
                <a:spcBef>
                  <a:spcPct val="50000"/>
                </a:spcBef>
              </a:pPr>
              <a:r>
                <a:rPr lang="en-US" altLang="zh-TW" sz="800">
                  <a:latin typeface="Arial" pitchFamily="34" charset="0"/>
                </a:rPr>
                <a:t>Figure 2. Pseudo-isotherms of the sorption of lead on palm kernel fiber with operating lines.</a:t>
              </a:r>
            </a:p>
          </p:txBody>
        </p:sp>
      </p:grpSp>
    </p:spTree>
  </p:cSld>
  <p:clrMapOvr>
    <a:masterClrMapping/>
  </p:clrMapOvr>
</p:sld>
</file>

<file path=ppt/theme/theme1.xml><?xml version="1.0" encoding="utf-8"?>
<a:theme xmlns:a="http://schemas.openxmlformats.org/drawingml/2006/main" name="預設簡報設計">
  <a:themeElements>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預設簡報設計">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預設簡報設計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預設簡報設計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預設簡報設計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預設簡報設計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預設簡報設計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預設簡報設計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預設簡報設計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531</TotalTime>
  <Words>592</Words>
  <Application>Microsoft Office PowerPoint</Application>
  <PresentationFormat>如螢幕大小 (4:3)</PresentationFormat>
  <Paragraphs>18</Paragraphs>
  <Slides>1</Slides>
  <Notes>0</Notes>
  <HiddenSlides>0</HiddenSlides>
  <MMClips>0</MMClips>
  <ScaleCrop>false</ScaleCrop>
  <HeadingPairs>
    <vt:vector size="8" baseType="variant">
      <vt:variant>
        <vt:lpstr>使用字型</vt:lpstr>
      </vt:variant>
      <vt:variant>
        <vt:i4>5</vt:i4>
      </vt:variant>
      <vt:variant>
        <vt:lpstr>佈景主題</vt:lpstr>
      </vt:variant>
      <vt:variant>
        <vt:i4>1</vt:i4>
      </vt:variant>
      <vt:variant>
        <vt:lpstr>內嵌 OLE 伺服程式</vt:lpstr>
      </vt:variant>
      <vt:variant>
        <vt:i4>2</vt:i4>
      </vt:variant>
      <vt:variant>
        <vt:lpstr>投影片標題</vt:lpstr>
      </vt:variant>
      <vt:variant>
        <vt:i4>1</vt:i4>
      </vt:variant>
    </vt:vector>
  </HeadingPairs>
  <TitlesOfParts>
    <vt:vector size="9" baseType="lpstr">
      <vt:lpstr>Times New Roman</vt:lpstr>
      <vt:lpstr>新細明體</vt:lpstr>
      <vt:lpstr>Arial</vt:lpstr>
      <vt:lpstr>標楷體</vt:lpstr>
      <vt:lpstr>AdvTimes-b</vt:lpstr>
      <vt:lpstr>預設簡報設計</vt:lpstr>
      <vt:lpstr>Microsoft Word 文件</vt:lpstr>
      <vt:lpstr>Microsoft Office Excel 圖表</vt:lpstr>
      <vt:lpstr>投影片 1</vt:lpstr>
    </vt:vector>
  </TitlesOfParts>
  <Company>tmu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kinetics of sorption of lead ion onto palm kernel fiber</dc:title>
  <dc:creator>YSHo</dc:creator>
  <cp:lastModifiedBy>YSHo</cp:lastModifiedBy>
  <cp:revision>77</cp:revision>
  <dcterms:created xsi:type="dcterms:W3CDTF">2003-05-07T02:06:08Z</dcterms:created>
  <dcterms:modified xsi:type="dcterms:W3CDTF">2014-05-30T01:26:14Z</dcterms:modified>
</cp:coreProperties>
</file>