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54" autoAdjust="0"/>
    <p:restoredTop sz="90929"/>
  </p:normalViewPr>
  <p:slideViewPr>
    <p:cSldViewPr>
      <p:cViewPr varScale="1">
        <p:scale>
          <a:sx n="66" d="100"/>
          <a:sy n="66" d="100"/>
        </p:scale>
        <p:origin x="-3282"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CF908BB-A4C2-4E50-8FEC-543CF03075F9}"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1F47EDDB-12AB-4EDE-96D9-4EE7E26D874F}"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19D5D9B-BF56-43B4-87CD-058BA3F452B5}"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5A9DA16A-09E4-4490-AC7E-E4AAA70FC514}"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924EEE75-AB5B-4203-B9DA-E7B4D5C38B77}"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8FAE4E1-D019-4C27-86D0-579E0ADE3794}"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0B5B561F-879A-4626-A83B-1497EF4187C1}"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C6FBD55F-5622-40AB-BD0A-A82BF41BFE39}"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C604BCC5-1721-4175-96F7-7740C9B7D60D}"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6C99A8B5-CEC9-4708-966A-DCA3CF091EF7}"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22470F78-84A2-4D63-8154-85E5467C8B10}"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D7B550-52B5-4782-B32D-70F88A1FD9EF}"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Excel___6.xls"/><Relationship Id="rId3" Type="http://schemas.openxmlformats.org/officeDocument/2006/relationships/oleObject" Target="../embeddings/Microsoft_Office_Word_97_-_2003___1.doc"/><Relationship Id="rId7" Type="http://schemas.openxmlformats.org/officeDocument/2006/relationships/oleObject" Target="../embeddings/Microsoft_Office_Excel___5.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__4.xls"/><Relationship Id="rId5" Type="http://schemas.openxmlformats.org/officeDocument/2006/relationships/oleObject" Target="../embeddings/Microsoft_Office_Word_97_-_2003___3.doc"/><Relationship Id="rId4" Type="http://schemas.openxmlformats.org/officeDocument/2006/relationships/oleObject" Target="../embeddings/Microsoft_Office_Word_97_-_2003___2.doc"/><Relationship Id="rId9" Type="http://schemas.openxmlformats.org/officeDocument/2006/relationships/oleObject" Target="../embeddings/Microsoft_Office_Excel___7.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4652963" y="6775450"/>
            <a:ext cx="2089150" cy="2116138"/>
          </a:xfrm>
          <a:prstGeom prst="rect">
            <a:avLst/>
          </a:prstGeom>
          <a:noFill/>
          <a:ln w="9525">
            <a:noFill/>
            <a:miter lim="800000"/>
            <a:headEnd/>
            <a:tailEnd/>
          </a:ln>
          <a:effectLst/>
        </p:spPr>
        <p:txBody>
          <a:bodyPr>
            <a:spAutoFit/>
          </a:bodyPr>
          <a:lstStyle/>
          <a:p>
            <a:pPr marL="180975" indent="-180975">
              <a:spcBef>
                <a:spcPct val="50000"/>
              </a:spcBef>
            </a:pPr>
            <a:r>
              <a:rPr lang="en-US" altLang="zh-TW" sz="700" b="1">
                <a:effectLst>
                  <a:outerShdw blurRad="38100" dist="38100" dir="2700000" algn="tl">
                    <a:srgbClr val="C0C0C0"/>
                  </a:outerShdw>
                </a:effectLst>
                <a:latin typeface="Arial" pitchFamily="34" charset="0"/>
              </a:rPr>
              <a:t>Conclusions</a:t>
            </a:r>
            <a:endParaRPr lang="en-GB" altLang="zh-TW" sz="700" b="1">
              <a:effectLst>
                <a:outerShdw blurRad="38100" dist="38100" dir="2700000" algn="tl">
                  <a:srgbClr val="C0C0C0"/>
                </a:outerShdw>
              </a:effectLst>
              <a:latin typeface="Arial" pitchFamily="34" charset="0"/>
            </a:endParaRPr>
          </a:p>
          <a:p>
            <a:pPr marL="180975" indent="-180975" algn="just">
              <a:spcBef>
                <a:spcPct val="50000"/>
              </a:spcBef>
              <a:buFont typeface="Wingdings" pitchFamily="2" charset="2"/>
              <a:buChar char="v"/>
            </a:pPr>
            <a:r>
              <a:rPr lang="en-US" altLang="zh-TW" sz="700">
                <a:latin typeface="Arial" pitchFamily="34" charset="0"/>
              </a:rPr>
              <a:t>Palm kernel fibre has been shown to have a fairly high capacity for the removal of copper ions from solution.</a:t>
            </a:r>
          </a:p>
          <a:p>
            <a:pPr marL="180975" indent="-180975" algn="just">
              <a:spcBef>
                <a:spcPct val="50000"/>
              </a:spcBef>
              <a:buFont typeface="Wingdings" pitchFamily="2" charset="2"/>
              <a:buChar char="v"/>
            </a:pPr>
            <a:r>
              <a:rPr lang="en-US" altLang="zh-TW" sz="700">
                <a:latin typeface="Arial" pitchFamily="34" charset="0"/>
              </a:rPr>
              <a:t>It was also revealed that the copper ions/palm kernel fibre interaction is endothermic with an activation energy higher than 22 kJ/mol.</a:t>
            </a:r>
          </a:p>
          <a:p>
            <a:pPr marL="180975" indent="-180975" algn="just">
              <a:spcBef>
                <a:spcPct val="50000"/>
              </a:spcBef>
              <a:buFont typeface="Wingdings" pitchFamily="2" charset="2"/>
              <a:buChar char="v"/>
            </a:pPr>
            <a:r>
              <a:rPr lang="en-US" altLang="zh-TW" sz="700">
                <a:latin typeface="Arial" pitchFamily="34" charset="0"/>
              </a:rPr>
              <a:t>The adsorption equilibrium capacity, the adsorption rate constant, and the initial adsorption rate are function of the initial copper concentration, and the reaction temperature.</a:t>
            </a:r>
          </a:p>
          <a:p>
            <a:pPr marL="180975" indent="-180975" algn="just">
              <a:spcBef>
                <a:spcPct val="50000"/>
              </a:spcBef>
              <a:buFont typeface="Wingdings" pitchFamily="2" charset="2"/>
              <a:buChar char="v"/>
            </a:pPr>
            <a:r>
              <a:rPr lang="en-US" altLang="zh-TW" sz="700">
                <a:latin typeface="Arial" pitchFamily="34" charset="0"/>
              </a:rPr>
              <a:t>Both linear and non-linear method could be a way to obtain the kinetic parameters when fitting experimental data and kinetic model are in a high correlation.</a:t>
            </a:r>
          </a:p>
        </p:txBody>
      </p:sp>
      <p:sp>
        <p:nvSpPr>
          <p:cNvPr id="2059" name="Text Box 11"/>
          <p:cNvSpPr txBox="1">
            <a:spLocks noChangeArrowheads="1"/>
          </p:cNvSpPr>
          <p:nvPr/>
        </p:nvSpPr>
        <p:spPr bwMode="auto">
          <a:xfrm>
            <a:off x="0" y="228600"/>
            <a:ext cx="6858000" cy="1343025"/>
          </a:xfrm>
          <a:prstGeom prst="rect">
            <a:avLst/>
          </a:prstGeom>
          <a:noFill/>
          <a:ln w="9525">
            <a:noFill/>
            <a:miter lim="800000"/>
            <a:headEnd/>
            <a:tailEnd/>
          </a:ln>
          <a:effectLst/>
        </p:spPr>
        <p:txBody>
          <a:bodyPr>
            <a:spAutoFit/>
          </a:bodyPr>
          <a:lstStyle/>
          <a:p>
            <a:pPr algn="ctr">
              <a:spcBef>
                <a:spcPct val="20000"/>
              </a:spcBef>
            </a:pPr>
            <a:r>
              <a:rPr lang="zh-TW" altLang="zh-TW" sz="1600">
                <a:latin typeface="Arial" pitchFamily="34" charset="0"/>
              </a:rPr>
              <a:t>Kinetic Studies of Adsorption of </a:t>
            </a:r>
            <a:r>
              <a:rPr lang="en-US" altLang="zh-TW" sz="1600">
                <a:latin typeface="Arial" pitchFamily="34" charset="0"/>
              </a:rPr>
              <a:t>Copper Ion</a:t>
            </a:r>
            <a:r>
              <a:rPr lang="zh-TW" altLang="zh-TW" sz="1600">
                <a:latin typeface="Arial" pitchFamily="34" charset="0"/>
              </a:rPr>
              <a:t> from Aqueous Solution by </a:t>
            </a:r>
            <a:r>
              <a:rPr lang="en-US" altLang="zh-TW" sz="1600">
                <a:latin typeface="Arial" pitchFamily="34" charset="0"/>
              </a:rPr>
              <a:t>Palm Kernel Fibre</a:t>
            </a:r>
            <a:endParaRPr lang="en-US" altLang="zh-TW" sz="1600">
              <a:latin typeface="Arial" pitchFamily="34" charset="0"/>
              <a:cs typeface="Times New Roman" pitchFamily="18" charset="0"/>
            </a:endParaRPr>
          </a:p>
          <a:p>
            <a:pPr algn="ctr"/>
            <a:r>
              <a:rPr lang="en-US" altLang="zh-TW" sz="1000">
                <a:latin typeface="Arial" pitchFamily="34" charset="0"/>
              </a:rPr>
              <a:t>Ming-Huang Wang</a:t>
            </a:r>
            <a:r>
              <a:rPr lang="en-US" altLang="zh-TW" sz="1000" baseline="30000">
                <a:latin typeface="Arial" pitchFamily="34" charset="0"/>
              </a:rPr>
              <a:t>1#</a:t>
            </a:r>
            <a:r>
              <a:rPr lang="en-US" altLang="zh-TW" sz="1000">
                <a:latin typeface="Arial" pitchFamily="34" charset="0"/>
              </a:rPr>
              <a:t>, Pei-Yu Lin</a:t>
            </a:r>
            <a:r>
              <a:rPr lang="en-US" altLang="zh-TW" sz="1000" baseline="30000">
                <a:latin typeface="Arial" pitchFamily="34" charset="0"/>
              </a:rPr>
              <a:t>1</a:t>
            </a:r>
            <a:r>
              <a:rPr lang="en-US" altLang="zh-TW" sz="1000">
                <a:latin typeface="Arial" pitchFamily="34" charset="0"/>
              </a:rPr>
              <a:t>, Wen-Ta Chiu</a:t>
            </a:r>
            <a:r>
              <a:rPr lang="en-US" altLang="zh-TW" sz="1000" baseline="30000">
                <a:latin typeface="Arial" pitchFamily="34" charset="0"/>
              </a:rPr>
              <a:t>2,3</a:t>
            </a:r>
            <a:r>
              <a:rPr lang="en-US" altLang="zh-TW" sz="1000">
                <a:latin typeface="Arial" pitchFamily="34" charset="0"/>
              </a:rPr>
              <a:t> and Yuh-Shan Ho</a:t>
            </a:r>
            <a:r>
              <a:rPr lang="en-US" altLang="zh-TW" sz="1000" baseline="30000">
                <a:latin typeface="Arial" pitchFamily="34" charset="0"/>
              </a:rPr>
              <a:t>4</a:t>
            </a:r>
            <a:r>
              <a:rPr lang="en-US" altLang="zh-TW" sz="1000">
                <a:latin typeface="Arial" pitchFamily="34" charset="0"/>
              </a:rPr>
              <a:t>*</a:t>
            </a:r>
          </a:p>
          <a:p>
            <a:pPr algn="ctr"/>
            <a:r>
              <a:rPr lang="en-US" altLang="zh-TW" sz="1000" baseline="30000">
                <a:latin typeface="Arial" pitchFamily="34" charset="0"/>
              </a:rPr>
              <a:t>1</a:t>
            </a:r>
            <a:r>
              <a:rPr lang="en-US" altLang="zh-TW" sz="1000">
                <a:latin typeface="Arial" pitchFamily="34" charset="0"/>
              </a:rPr>
              <a:t>School of Public Health, Taipei Medical University</a:t>
            </a:r>
          </a:p>
          <a:p>
            <a:pPr algn="ctr"/>
            <a:r>
              <a:rPr lang="en-US" altLang="zh-TW" sz="1000" baseline="30000">
                <a:latin typeface="Arial" pitchFamily="34" charset="0"/>
              </a:rPr>
              <a:t>2</a:t>
            </a:r>
            <a:r>
              <a:rPr lang="en-US" altLang="zh-TW" sz="1000">
                <a:latin typeface="Arial" pitchFamily="34" charset="0"/>
              </a:rPr>
              <a:t>Graduate Institute of Injury Prevention and Control, Taipei Medical University</a:t>
            </a:r>
          </a:p>
          <a:p>
            <a:pPr algn="ctr"/>
            <a:r>
              <a:rPr lang="en-US" altLang="zh-TW" sz="1000" baseline="30000">
                <a:latin typeface="Arial" pitchFamily="34" charset="0"/>
              </a:rPr>
              <a:t>3</a:t>
            </a:r>
            <a:r>
              <a:rPr lang="en-US" altLang="zh-TW" sz="1000">
                <a:latin typeface="Arial" pitchFamily="34" charset="0"/>
              </a:rPr>
              <a:t>Department of Neurosurgery, Taipei Medical University - Wan-Fang Hospital</a:t>
            </a:r>
          </a:p>
          <a:p>
            <a:pPr algn="ctr"/>
            <a:r>
              <a:rPr lang="en-US" altLang="zh-TW" sz="1000" baseline="30000">
                <a:latin typeface="Arial" pitchFamily="34" charset="0"/>
              </a:rPr>
              <a:t>4</a:t>
            </a:r>
            <a:r>
              <a:rPr lang="en-US" altLang="zh-TW" sz="1000">
                <a:latin typeface="Arial" pitchFamily="34" charset="0"/>
              </a:rPr>
              <a:t>Bibliometric Centre, Taipei Medical University - Wan-Fang Hospital</a:t>
            </a:r>
          </a:p>
        </p:txBody>
      </p:sp>
      <p:sp>
        <p:nvSpPr>
          <p:cNvPr id="2060" name="Text Box 12"/>
          <p:cNvSpPr txBox="1">
            <a:spLocks noChangeArrowheads="1"/>
          </p:cNvSpPr>
          <p:nvPr/>
        </p:nvSpPr>
        <p:spPr bwMode="auto">
          <a:xfrm>
            <a:off x="152400" y="1449388"/>
            <a:ext cx="6553200" cy="890587"/>
          </a:xfrm>
          <a:prstGeom prst="rect">
            <a:avLst/>
          </a:prstGeom>
          <a:noFill/>
          <a:ln w="9525">
            <a:noFill/>
            <a:miter lim="800000"/>
            <a:headEnd/>
            <a:tailEnd/>
          </a:ln>
          <a:effectLst/>
        </p:spPr>
        <p:txBody>
          <a:bodyPr>
            <a:spAutoFit/>
          </a:bodyPr>
          <a:lstStyle/>
          <a:p>
            <a:pPr algn="just">
              <a:spcBef>
                <a:spcPct val="50000"/>
              </a:spcBef>
            </a:pPr>
            <a:r>
              <a:rPr lang="en-US" altLang="zh-TW" sz="700" b="1">
                <a:effectLst>
                  <a:outerShdw blurRad="38100" dist="38100" dir="2700000" algn="tl">
                    <a:srgbClr val="C0C0C0"/>
                  </a:outerShdw>
                </a:effectLst>
                <a:latin typeface="Arial" pitchFamily="34" charset="0"/>
                <a:ea typeface="標楷體" pitchFamily="65" charset="-120"/>
              </a:rPr>
              <a:t>Introduction</a:t>
            </a:r>
            <a:endParaRPr lang="en-US" altLang="zh-TW" sz="700">
              <a:latin typeface="Arial" pitchFamily="34" charset="0"/>
              <a:ea typeface="標楷體" pitchFamily="65" charset="-120"/>
            </a:endParaRPr>
          </a:p>
          <a:p>
            <a:pPr algn="just">
              <a:spcBef>
                <a:spcPct val="50000"/>
              </a:spcBef>
            </a:pPr>
            <a:r>
              <a:rPr lang="en-US" altLang="zh-TW" sz="700">
                <a:latin typeface="Arial" pitchFamily="34" charset="0"/>
              </a:rPr>
              <a:t>The removal of copper ions from water using agricultural waste products has gain popularity in recent times. Some agricultural waste products that have been successfully applied as adsorbent for copper ions from aqueous solution includes seed of </a:t>
            </a:r>
            <a:r>
              <a:rPr lang="en-US" altLang="zh-TW" sz="700" i="1">
                <a:latin typeface="Arial" pitchFamily="34" charset="0"/>
              </a:rPr>
              <a:t>Capsicum annum</a:t>
            </a:r>
            <a:r>
              <a:rPr lang="en-US" altLang="zh-TW" sz="700">
                <a:latin typeface="Arial" pitchFamily="34" charset="0"/>
              </a:rPr>
              <a:t>, carrot residues, banana pith, soybean hulls, cottonseed hulls, rice straw, sugarcane bagasse, apple wastes, groundnut shells, grape stalks, wheat shell, tea waste, sunflower stalk, and tree fern. In this study, the dynamic behavior of copper ion adsorption onto palm kernel fibre was studied with the effect of initial copper concentration and temperature. A comparison was made of the linear least-squares method and non-linear method of the widely used pseudo-second-order kinetic model to the experimental adsorption of copper onto fibre. A trial-and-error procedure was used for the non-linear method using the </a:t>
            </a:r>
            <a:r>
              <a:rPr lang="en-US" altLang="zh-TW" sz="700" i="1">
                <a:latin typeface="Arial" pitchFamily="34" charset="0"/>
              </a:rPr>
              <a:t>solver </a:t>
            </a:r>
            <a:r>
              <a:rPr lang="en-US" altLang="zh-TW" sz="700">
                <a:latin typeface="Arial" pitchFamily="34" charset="0"/>
              </a:rPr>
              <a:t>add-in with Microsoft’s spreadsheet, Microsoft Excel.</a:t>
            </a:r>
          </a:p>
        </p:txBody>
      </p:sp>
      <p:sp>
        <p:nvSpPr>
          <p:cNvPr id="2220" name="Text Box 172"/>
          <p:cNvSpPr txBox="1">
            <a:spLocks noChangeArrowheads="1"/>
          </p:cNvSpPr>
          <p:nvPr/>
        </p:nvSpPr>
        <p:spPr bwMode="auto">
          <a:xfrm>
            <a:off x="152400" y="3132138"/>
            <a:ext cx="2124075" cy="198437"/>
          </a:xfrm>
          <a:prstGeom prst="rect">
            <a:avLst/>
          </a:prstGeom>
          <a:noFill/>
          <a:ln w="9525">
            <a:noFill/>
            <a:miter lim="800000"/>
            <a:headEnd/>
            <a:tailEnd/>
          </a:ln>
          <a:effectLst/>
        </p:spPr>
        <p:txBody>
          <a:bodyPr>
            <a:spAutoFit/>
          </a:bodyPr>
          <a:lstStyle/>
          <a:p>
            <a:pPr algn="just">
              <a:spcBef>
                <a:spcPct val="50000"/>
              </a:spcBef>
            </a:pPr>
            <a:r>
              <a:rPr lang="en-US" altLang="zh-TW" sz="700" b="1">
                <a:effectLst>
                  <a:outerShdw blurRad="38100" dist="38100" dir="2700000" algn="tl">
                    <a:srgbClr val="C0C0C0"/>
                  </a:outerShdw>
                </a:effectLst>
                <a:latin typeface="Arial" pitchFamily="34" charset="0"/>
                <a:ea typeface="AdvTimes-b" charset="-120"/>
              </a:rPr>
              <a:t>Results</a:t>
            </a:r>
            <a:endParaRPr lang="en-US" altLang="zh-TW" sz="700">
              <a:latin typeface="Arial" pitchFamily="34" charset="0"/>
            </a:endParaRPr>
          </a:p>
        </p:txBody>
      </p:sp>
      <p:sp>
        <p:nvSpPr>
          <p:cNvPr id="2221" name="Text Box 173"/>
          <p:cNvSpPr txBox="1">
            <a:spLocks noChangeArrowheads="1"/>
          </p:cNvSpPr>
          <p:nvPr/>
        </p:nvSpPr>
        <p:spPr bwMode="auto">
          <a:xfrm>
            <a:off x="152400" y="2297113"/>
            <a:ext cx="3421063" cy="890587"/>
          </a:xfrm>
          <a:prstGeom prst="rect">
            <a:avLst/>
          </a:prstGeom>
          <a:noFill/>
          <a:ln w="9525">
            <a:noFill/>
            <a:miter lim="800000"/>
            <a:headEnd/>
            <a:tailEnd/>
          </a:ln>
          <a:effectLst/>
        </p:spPr>
        <p:txBody>
          <a:bodyPr>
            <a:spAutoFit/>
          </a:bodyPr>
          <a:lstStyle/>
          <a:p>
            <a:pPr algn="just">
              <a:spcBef>
                <a:spcPct val="50000"/>
              </a:spcBef>
            </a:pPr>
            <a:r>
              <a:rPr lang="en-US" altLang="zh-TW" sz="700" b="1">
                <a:effectLst>
                  <a:outerShdw blurRad="38100" dist="38100" dir="2700000" algn="tl">
                    <a:srgbClr val="C0C0C0"/>
                  </a:outerShdw>
                </a:effectLst>
                <a:latin typeface="Arial" pitchFamily="34" charset="0"/>
                <a:ea typeface="Times-Bold"/>
                <a:cs typeface="Times-Bold"/>
              </a:rPr>
              <a:t>Methods</a:t>
            </a:r>
            <a:endParaRPr lang="en-US" altLang="zh-TW" sz="700">
              <a:effectLst>
                <a:outerShdw blurRad="38100" dist="38100" dir="2700000" algn="tl">
                  <a:srgbClr val="C0C0C0"/>
                </a:outerShdw>
              </a:effectLst>
              <a:latin typeface="Arial" pitchFamily="34" charset="0"/>
              <a:ea typeface="AdvTimes-b" charset="-120"/>
            </a:endParaRPr>
          </a:p>
          <a:p>
            <a:pPr algn="just">
              <a:spcBef>
                <a:spcPct val="50000"/>
              </a:spcBef>
            </a:pPr>
            <a:r>
              <a:rPr lang="en-US" altLang="zh-TW" sz="700">
                <a:latin typeface="Arial" pitchFamily="34" charset="0"/>
              </a:rPr>
              <a:t>A range of reaction temperatures (299, 309, 319, 329, and 339K) were used and the flasks were agitated for 60 min. All contact investigations were performed in a 1 dm</a:t>
            </a:r>
            <a:r>
              <a:rPr lang="en-US" altLang="zh-TW" sz="700" baseline="30000">
                <a:latin typeface="Arial" pitchFamily="34" charset="0"/>
              </a:rPr>
              <a:t>3</a:t>
            </a:r>
            <a:r>
              <a:rPr lang="en-US" altLang="zh-TW" sz="700">
                <a:latin typeface="Arial" pitchFamily="34" charset="0"/>
              </a:rPr>
              <a:t> flask. A 1.0 g sample of palm kernel fibre was added to 100 ml volume of copper ion solution set at pH 5.01 and agitated at 200 rpm for all the experiments. The experiments were carried out at initial copper ion concentration 250 mg/dm</a:t>
            </a:r>
            <a:r>
              <a:rPr lang="en-US" altLang="zh-TW" sz="700" baseline="30000">
                <a:latin typeface="Arial" pitchFamily="34" charset="0"/>
              </a:rPr>
              <a:t>3</a:t>
            </a:r>
            <a:r>
              <a:rPr lang="en-US" altLang="zh-TW" sz="700">
                <a:latin typeface="Arial" pitchFamily="34" charset="0"/>
              </a:rPr>
              <a:t> for all the studies.</a:t>
            </a:r>
          </a:p>
        </p:txBody>
      </p:sp>
      <p:grpSp>
        <p:nvGrpSpPr>
          <p:cNvPr id="2293" name="Group 245"/>
          <p:cNvGrpSpPr>
            <a:grpSpLocks/>
          </p:cNvGrpSpPr>
          <p:nvPr/>
        </p:nvGrpSpPr>
        <p:grpSpPr bwMode="auto">
          <a:xfrm>
            <a:off x="3500438" y="2327275"/>
            <a:ext cx="3167062" cy="1957388"/>
            <a:chOff x="2205" y="1383"/>
            <a:chExt cx="1995" cy="1233"/>
          </a:xfrm>
        </p:grpSpPr>
        <p:sp>
          <p:nvSpPr>
            <p:cNvPr id="2222" name="Text Box 174"/>
            <p:cNvSpPr txBox="1">
              <a:spLocks noChangeArrowheads="1"/>
            </p:cNvSpPr>
            <p:nvPr/>
          </p:nvSpPr>
          <p:spPr bwMode="auto">
            <a:xfrm>
              <a:off x="2205" y="1383"/>
              <a:ext cx="1795" cy="135"/>
            </a:xfrm>
            <a:prstGeom prst="rect">
              <a:avLst/>
            </a:prstGeom>
            <a:noFill/>
            <a:ln w="9525">
              <a:noFill/>
              <a:miter lim="800000"/>
              <a:headEnd/>
              <a:tailEnd/>
            </a:ln>
            <a:effectLst/>
          </p:spPr>
          <p:txBody>
            <a:bodyPr>
              <a:spAutoFit/>
            </a:bodyPr>
            <a:lstStyle/>
            <a:p>
              <a:pPr>
                <a:spcBef>
                  <a:spcPct val="50000"/>
                </a:spcBef>
              </a:pPr>
              <a:r>
                <a:rPr lang="en-US" altLang="zh-TW" sz="700">
                  <a:latin typeface="Arial" pitchFamily="34" charset="0"/>
                </a:rPr>
                <a:t>Table 1. Pseudo-second-order kinetic model linear forms</a:t>
              </a:r>
              <a:r>
                <a:rPr lang="en-US" altLang="zh-TW" sz="800">
                  <a:latin typeface="Arial" pitchFamily="34" charset="0"/>
                </a:rPr>
                <a:t> </a:t>
              </a:r>
            </a:p>
          </p:txBody>
        </p:sp>
        <p:graphicFrame>
          <p:nvGraphicFramePr>
            <p:cNvPr id="2252" name="Object 204"/>
            <p:cNvGraphicFramePr>
              <a:graphicFrameLocks noChangeAspect="1"/>
            </p:cNvGraphicFramePr>
            <p:nvPr/>
          </p:nvGraphicFramePr>
          <p:xfrm>
            <a:off x="2250" y="1524"/>
            <a:ext cx="1950" cy="1092"/>
          </p:xfrm>
          <a:graphic>
            <a:graphicData uri="http://schemas.openxmlformats.org/presentationml/2006/ole">
              <p:oleObj spid="_x0000_s2252" name="文件" r:id="rId3" imgW="3230195" imgH="1857948" progId="Word.Document.8">
                <p:embed/>
              </p:oleObj>
            </a:graphicData>
          </a:graphic>
        </p:graphicFrame>
      </p:grpSp>
      <p:grpSp>
        <p:nvGrpSpPr>
          <p:cNvPr id="2289" name="Group 241"/>
          <p:cNvGrpSpPr>
            <a:grpSpLocks/>
          </p:cNvGrpSpPr>
          <p:nvPr/>
        </p:nvGrpSpPr>
        <p:grpSpPr bwMode="auto">
          <a:xfrm>
            <a:off x="173038" y="3330575"/>
            <a:ext cx="3184525" cy="1624013"/>
            <a:chOff x="109" y="2085"/>
            <a:chExt cx="2006" cy="1023"/>
          </a:xfrm>
        </p:grpSpPr>
        <p:sp>
          <p:nvSpPr>
            <p:cNvPr id="2238" name="Text Box 190"/>
            <p:cNvSpPr txBox="1">
              <a:spLocks noChangeArrowheads="1"/>
            </p:cNvSpPr>
            <p:nvPr/>
          </p:nvSpPr>
          <p:spPr bwMode="auto">
            <a:xfrm>
              <a:off x="109" y="2085"/>
              <a:ext cx="2006" cy="192"/>
            </a:xfrm>
            <a:prstGeom prst="rect">
              <a:avLst/>
            </a:prstGeom>
            <a:noFill/>
            <a:ln w="9525">
              <a:noFill/>
              <a:miter lim="800000"/>
              <a:headEnd/>
              <a:tailEnd/>
            </a:ln>
            <a:effectLst/>
          </p:spPr>
          <p:txBody>
            <a:bodyPr>
              <a:spAutoFit/>
            </a:bodyPr>
            <a:lstStyle/>
            <a:p>
              <a:pPr algn="just">
                <a:spcBef>
                  <a:spcPct val="50000"/>
                </a:spcBef>
              </a:pPr>
              <a:r>
                <a:rPr lang="en-US" altLang="zh-TW" sz="700">
                  <a:latin typeface="Arial" pitchFamily="34" charset="0"/>
                </a:rPr>
                <a:t>Table 2. Pseudo-second-order rate parameters obtained using the non-linear methods at different initial copper concentrations</a:t>
              </a:r>
            </a:p>
          </p:txBody>
        </p:sp>
        <p:graphicFrame>
          <p:nvGraphicFramePr>
            <p:cNvPr id="2255" name="Object 207"/>
            <p:cNvGraphicFramePr>
              <a:graphicFrameLocks noChangeAspect="1"/>
            </p:cNvGraphicFramePr>
            <p:nvPr/>
          </p:nvGraphicFramePr>
          <p:xfrm>
            <a:off x="156" y="2280"/>
            <a:ext cx="1554" cy="828"/>
          </p:xfrm>
          <a:graphic>
            <a:graphicData uri="http://schemas.openxmlformats.org/presentationml/2006/ole">
              <p:oleObj spid="_x0000_s2255" name="文件" r:id="rId4" imgW="2466465" imgH="1316287" progId="Word.Document.8">
                <p:embed/>
              </p:oleObj>
            </a:graphicData>
          </a:graphic>
        </p:graphicFrame>
      </p:grpSp>
      <p:grpSp>
        <p:nvGrpSpPr>
          <p:cNvPr id="2287" name="Group 239"/>
          <p:cNvGrpSpPr>
            <a:grpSpLocks/>
          </p:cNvGrpSpPr>
          <p:nvPr/>
        </p:nvGrpSpPr>
        <p:grpSpPr bwMode="auto">
          <a:xfrm>
            <a:off x="125413" y="4770438"/>
            <a:ext cx="2560637" cy="1635125"/>
            <a:chOff x="79" y="3032"/>
            <a:chExt cx="1613" cy="1030"/>
          </a:xfrm>
        </p:grpSpPr>
        <p:sp>
          <p:nvSpPr>
            <p:cNvPr id="2256" name="Text Box 208"/>
            <p:cNvSpPr txBox="1">
              <a:spLocks noChangeArrowheads="1"/>
            </p:cNvSpPr>
            <p:nvPr/>
          </p:nvSpPr>
          <p:spPr bwMode="auto">
            <a:xfrm>
              <a:off x="79" y="3032"/>
              <a:ext cx="1591" cy="192"/>
            </a:xfrm>
            <a:prstGeom prst="rect">
              <a:avLst/>
            </a:prstGeom>
            <a:noFill/>
            <a:ln w="9525">
              <a:noFill/>
              <a:miter lim="800000"/>
              <a:headEnd/>
              <a:tailEnd/>
            </a:ln>
            <a:effectLst/>
          </p:spPr>
          <p:txBody>
            <a:bodyPr>
              <a:spAutoFit/>
            </a:bodyPr>
            <a:lstStyle/>
            <a:p>
              <a:pPr algn="just">
                <a:spcBef>
                  <a:spcPct val="50000"/>
                </a:spcBef>
              </a:pPr>
              <a:r>
                <a:rPr lang="en-US" altLang="zh-TW" sz="700">
                  <a:latin typeface="Arial" pitchFamily="34" charset="0"/>
                </a:rPr>
                <a:t>Table 3. Pseudo-second-order rate parameters obtained using the non-linear methods at different temperatures</a:t>
              </a:r>
            </a:p>
          </p:txBody>
        </p:sp>
        <p:graphicFrame>
          <p:nvGraphicFramePr>
            <p:cNvPr id="2257" name="Object 209"/>
            <p:cNvGraphicFramePr>
              <a:graphicFrameLocks noChangeAspect="1"/>
            </p:cNvGraphicFramePr>
            <p:nvPr/>
          </p:nvGraphicFramePr>
          <p:xfrm>
            <a:off x="132" y="3234"/>
            <a:ext cx="1560" cy="828"/>
          </p:xfrm>
          <a:graphic>
            <a:graphicData uri="http://schemas.openxmlformats.org/presentationml/2006/ole">
              <p:oleObj spid="_x0000_s2257" name="文件" r:id="rId5" imgW="2476183" imgH="1316287" progId="Word.Document.8">
                <p:embed/>
              </p:oleObj>
            </a:graphicData>
          </a:graphic>
        </p:graphicFrame>
      </p:grpSp>
      <p:grpSp>
        <p:nvGrpSpPr>
          <p:cNvPr id="2292" name="Group 244"/>
          <p:cNvGrpSpPr>
            <a:grpSpLocks/>
          </p:cNvGrpSpPr>
          <p:nvPr/>
        </p:nvGrpSpPr>
        <p:grpSpPr bwMode="auto">
          <a:xfrm>
            <a:off x="115888" y="6096000"/>
            <a:ext cx="2305050" cy="2943225"/>
            <a:chOff x="164" y="3840"/>
            <a:chExt cx="1452" cy="1854"/>
          </a:xfrm>
        </p:grpSpPr>
        <p:sp>
          <p:nvSpPr>
            <p:cNvPr id="2262" name="Text Box 214"/>
            <p:cNvSpPr txBox="1">
              <a:spLocks noChangeArrowheads="1"/>
            </p:cNvSpPr>
            <p:nvPr/>
          </p:nvSpPr>
          <p:spPr bwMode="auto">
            <a:xfrm>
              <a:off x="164" y="5368"/>
              <a:ext cx="1452" cy="326"/>
            </a:xfrm>
            <a:prstGeom prst="rect">
              <a:avLst/>
            </a:prstGeom>
            <a:noFill/>
            <a:ln w="9525">
              <a:noFill/>
              <a:miter lim="800000"/>
              <a:headEnd/>
              <a:tailEnd/>
            </a:ln>
            <a:effectLst/>
          </p:spPr>
          <p:txBody>
            <a:bodyPr>
              <a:spAutoFit/>
            </a:bodyPr>
            <a:lstStyle/>
            <a:p>
              <a:pPr>
                <a:spcBef>
                  <a:spcPct val="50000"/>
                </a:spcBef>
              </a:pPr>
              <a:r>
                <a:rPr lang="en-US" altLang="zh-TW" sz="700">
                  <a:latin typeface="Arial" pitchFamily="34" charset="0"/>
                </a:rPr>
                <a:t>Figure 1. Type-1 pseudo-second-order linear equations obtained by using the linear method for the adsorption of copper onto palm kernel fibre at various initial copper concentrations</a:t>
              </a:r>
            </a:p>
          </p:txBody>
        </p:sp>
        <p:graphicFrame>
          <p:nvGraphicFramePr>
            <p:cNvPr id="2265" name="Object 217"/>
            <p:cNvGraphicFramePr>
              <a:graphicFrameLocks noChangeAspect="1"/>
            </p:cNvGraphicFramePr>
            <p:nvPr/>
          </p:nvGraphicFramePr>
          <p:xfrm>
            <a:off x="174" y="3840"/>
            <a:ext cx="1368" cy="1608"/>
          </p:xfrm>
          <a:graphic>
            <a:graphicData uri="http://schemas.openxmlformats.org/presentationml/2006/ole">
              <p:oleObj spid="_x0000_s2265" name="圖表" r:id="rId6" imgW="4429049" imgH="5210251" progId="Excel.Chart.8">
                <p:embed/>
              </p:oleObj>
            </a:graphicData>
          </a:graphic>
        </p:graphicFrame>
      </p:grpSp>
      <p:grpSp>
        <p:nvGrpSpPr>
          <p:cNvPr id="2280" name="Group 232"/>
          <p:cNvGrpSpPr>
            <a:grpSpLocks/>
          </p:cNvGrpSpPr>
          <p:nvPr/>
        </p:nvGrpSpPr>
        <p:grpSpPr bwMode="auto">
          <a:xfrm>
            <a:off x="2252663" y="6516688"/>
            <a:ext cx="2471737" cy="2557462"/>
            <a:chOff x="1374" y="3945"/>
            <a:chExt cx="1557" cy="1611"/>
          </a:xfrm>
        </p:grpSpPr>
        <p:sp>
          <p:nvSpPr>
            <p:cNvPr id="2263" name="Text Box 215"/>
            <p:cNvSpPr txBox="1">
              <a:spLocks noChangeArrowheads="1"/>
            </p:cNvSpPr>
            <p:nvPr/>
          </p:nvSpPr>
          <p:spPr bwMode="auto">
            <a:xfrm>
              <a:off x="1479" y="5230"/>
              <a:ext cx="1452" cy="326"/>
            </a:xfrm>
            <a:prstGeom prst="rect">
              <a:avLst/>
            </a:prstGeom>
            <a:noFill/>
            <a:ln w="9525">
              <a:noFill/>
              <a:miter lim="800000"/>
              <a:headEnd/>
              <a:tailEnd/>
            </a:ln>
            <a:effectLst/>
          </p:spPr>
          <p:txBody>
            <a:bodyPr>
              <a:spAutoFit/>
            </a:bodyPr>
            <a:lstStyle/>
            <a:p>
              <a:pPr>
                <a:spcBef>
                  <a:spcPct val="50000"/>
                </a:spcBef>
              </a:pPr>
              <a:r>
                <a:rPr lang="en-US" altLang="zh-TW" sz="700">
                  <a:latin typeface="Arial" pitchFamily="34" charset="0"/>
                </a:rPr>
                <a:t>Figure 2. Type-2 pseudo-second-order linear equations obtained by using the linear method for the adsorption of copper onto palm kernel fibre at various initial copper concentrations</a:t>
              </a:r>
            </a:p>
          </p:txBody>
        </p:sp>
        <p:graphicFrame>
          <p:nvGraphicFramePr>
            <p:cNvPr id="2266" name="Object 218"/>
            <p:cNvGraphicFramePr>
              <a:graphicFrameLocks noChangeAspect="1"/>
            </p:cNvGraphicFramePr>
            <p:nvPr/>
          </p:nvGraphicFramePr>
          <p:xfrm>
            <a:off x="1374" y="3945"/>
            <a:ext cx="1536" cy="1374"/>
          </p:xfrm>
          <a:graphic>
            <a:graphicData uri="http://schemas.openxmlformats.org/presentationml/2006/ole">
              <p:oleObj spid="_x0000_s2266" name="圖表" r:id="rId7" imgW="4276649" imgH="3829202" progId="Excel.Chart.8">
                <p:embed/>
              </p:oleObj>
            </a:graphicData>
          </a:graphic>
        </p:graphicFrame>
      </p:grpSp>
      <p:grpSp>
        <p:nvGrpSpPr>
          <p:cNvPr id="2291" name="Group 243"/>
          <p:cNvGrpSpPr>
            <a:grpSpLocks/>
          </p:cNvGrpSpPr>
          <p:nvPr/>
        </p:nvGrpSpPr>
        <p:grpSpPr bwMode="auto">
          <a:xfrm>
            <a:off x="2657475" y="4157663"/>
            <a:ext cx="2178050" cy="2482850"/>
            <a:chOff x="1674" y="2574"/>
            <a:chExt cx="1372" cy="1564"/>
          </a:xfrm>
        </p:grpSpPr>
        <p:sp>
          <p:nvSpPr>
            <p:cNvPr id="2282" name="Text Box 234"/>
            <p:cNvSpPr txBox="1">
              <a:spLocks noChangeArrowheads="1"/>
            </p:cNvSpPr>
            <p:nvPr/>
          </p:nvSpPr>
          <p:spPr bwMode="auto">
            <a:xfrm>
              <a:off x="1685" y="3812"/>
              <a:ext cx="1361" cy="326"/>
            </a:xfrm>
            <a:prstGeom prst="rect">
              <a:avLst/>
            </a:prstGeom>
            <a:noFill/>
            <a:ln w="9525">
              <a:noFill/>
              <a:miter lim="800000"/>
              <a:headEnd/>
              <a:tailEnd/>
            </a:ln>
            <a:effectLst/>
          </p:spPr>
          <p:txBody>
            <a:bodyPr>
              <a:spAutoFit/>
            </a:bodyPr>
            <a:lstStyle/>
            <a:p>
              <a:pPr>
                <a:spcBef>
                  <a:spcPct val="50000"/>
                </a:spcBef>
              </a:pPr>
              <a:r>
                <a:rPr lang="en-US" altLang="zh-TW" sz="700">
                  <a:latin typeface="Arial" pitchFamily="34" charset="0"/>
                </a:rPr>
                <a:t>Figure 1. Type-3 pseudo-second-order linear equations obtained by using the linear method for the adsorption of copper onto palm kernel fibre at various initial copper concentrations</a:t>
              </a:r>
            </a:p>
          </p:txBody>
        </p:sp>
        <p:graphicFrame>
          <p:nvGraphicFramePr>
            <p:cNvPr id="2283" name="Object 235"/>
            <p:cNvGraphicFramePr>
              <a:graphicFrameLocks noChangeAspect="1"/>
            </p:cNvGraphicFramePr>
            <p:nvPr/>
          </p:nvGraphicFramePr>
          <p:xfrm>
            <a:off x="1674" y="2574"/>
            <a:ext cx="1278" cy="1302"/>
          </p:xfrm>
          <a:graphic>
            <a:graphicData uri="http://schemas.openxmlformats.org/presentationml/2006/ole">
              <p:oleObj spid="_x0000_s2283" name="圖表" r:id="rId8" imgW="4143451" imgH="4219651" progId="Excel.Chart.8">
                <p:embed/>
              </p:oleObj>
            </a:graphicData>
          </a:graphic>
        </p:graphicFrame>
      </p:grpSp>
      <p:grpSp>
        <p:nvGrpSpPr>
          <p:cNvPr id="2290" name="Group 242"/>
          <p:cNvGrpSpPr>
            <a:grpSpLocks/>
          </p:cNvGrpSpPr>
          <p:nvPr/>
        </p:nvGrpSpPr>
        <p:grpSpPr bwMode="auto">
          <a:xfrm>
            <a:off x="4695825" y="4124325"/>
            <a:ext cx="2085975" cy="2617788"/>
            <a:chOff x="2958" y="2568"/>
            <a:chExt cx="1314" cy="1649"/>
          </a:xfrm>
        </p:grpSpPr>
        <p:sp>
          <p:nvSpPr>
            <p:cNvPr id="2285" name="Text Box 237"/>
            <p:cNvSpPr txBox="1">
              <a:spLocks noChangeArrowheads="1"/>
            </p:cNvSpPr>
            <p:nvPr/>
          </p:nvSpPr>
          <p:spPr bwMode="auto">
            <a:xfrm>
              <a:off x="3048" y="3824"/>
              <a:ext cx="1165" cy="393"/>
            </a:xfrm>
            <a:prstGeom prst="rect">
              <a:avLst/>
            </a:prstGeom>
            <a:noFill/>
            <a:ln w="9525">
              <a:noFill/>
              <a:miter lim="800000"/>
              <a:headEnd/>
              <a:tailEnd/>
            </a:ln>
            <a:effectLst/>
          </p:spPr>
          <p:txBody>
            <a:bodyPr>
              <a:spAutoFit/>
            </a:bodyPr>
            <a:lstStyle/>
            <a:p>
              <a:pPr>
                <a:spcBef>
                  <a:spcPct val="50000"/>
                </a:spcBef>
              </a:pPr>
              <a:r>
                <a:rPr lang="en-US" altLang="zh-TW" sz="700">
                  <a:latin typeface="Arial" pitchFamily="34" charset="0"/>
                </a:rPr>
                <a:t>Figure 2. Type-4 pseudo-second-order linear equations obtained by using the linear method for the adsorption of copper onto palm kernel fibre at various initial copper concentrations</a:t>
              </a:r>
            </a:p>
          </p:txBody>
        </p:sp>
        <p:graphicFrame>
          <p:nvGraphicFramePr>
            <p:cNvPr id="2286" name="Object 238"/>
            <p:cNvGraphicFramePr>
              <a:graphicFrameLocks noChangeAspect="1"/>
            </p:cNvGraphicFramePr>
            <p:nvPr/>
          </p:nvGraphicFramePr>
          <p:xfrm>
            <a:off x="2958" y="2568"/>
            <a:ext cx="1314" cy="1302"/>
          </p:xfrm>
          <a:graphic>
            <a:graphicData uri="http://schemas.openxmlformats.org/presentationml/2006/ole">
              <p:oleObj spid="_x0000_s2286" name="圖表" r:id="rId9" imgW="4638751" imgH="4591202" progId="Excel.Chart.8">
                <p:embed/>
              </p:oleObj>
            </a:graphicData>
          </a:graphic>
        </p:graphicFrame>
      </p:gr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483</TotalTime>
  <Words>556</Words>
  <Application>Microsoft Office PowerPoint</Application>
  <PresentationFormat>如螢幕大小 (4:3)</PresentationFormat>
  <Paragraphs>23</Paragraphs>
  <Slides>1</Slides>
  <Notes>0</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2</vt:i4>
      </vt:variant>
      <vt:variant>
        <vt:lpstr>投影片標題</vt:lpstr>
      </vt:variant>
      <vt:variant>
        <vt:i4>1</vt:i4>
      </vt:variant>
    </vt:vector>
  </HeadingPairs>
  <TitlesOfParts>
    <vt:vector size="11" baseType="lpstr">
      <vt:lpstr>Times New Roman</vt:lpstr>
      <vt:lpstr>新細明體</vt:lpstr>
      <vt:lpstr>Arial</vt:lpstr>
      <vt:lpstr>Wingdings</vt:lpstr>
      <vt:lpstr>標楷體</vt:lpstr>
      <vt:lpstr>AdvTimes-b</vt:lpstr>
      <vt:lpstr>Times-Bold</vt:lpstr>
      <vt:lpstr>預設簡報設計</vt:lpstr>
      <vt:lpstr>Microsoft Word 文件</vt:lpstr>
      <vt:lpstr>Microsoft Office Excel 圖表</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 Studies of Adsorption of Copper Ion from Aqueous Solution by Palm Kernel Fibre</dc:title>
  <dc:creator>YSHo</dc:creator>
  <cp:lastModifiedBy>YSHo</cp:lastModifiedBy>
  <cp:revision>78</cp:revision>
  <dcterms:created xsi:type="dcterms:W3CDTF">2003-05-07T02:06:08Z</dcterms:created>
  <dcterms:modified xsi:type="dcterms:W3CDTF">2014-05-30T01:26:50Z</dcterms:modified>
</cp:coreProperties>
</file>