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xls" ContentType="application/vnd.ms-exce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zh-TW"/>
    </a:defPPr>
    <a:lvl1pPr algn="l" rtl="0" fontAlgn="base">
      <a:spcBef>
        <a:spcPct val="0"/>
      </a:spcBef>
      <a:spcAft>
        <a:spcPct val="0"/>
      </a:spcAft>
      <a:defRPr kumimoji="1" sz="2400" kern="1200">
        <a:solidFill>
          <a:schemeClr val="tx1"/>
        </a:solidFill>
        <a:latin typeface="Times New Roman" pitchFamily="18" charset="0"/>
        <a:ea typeface="新細明體" pitchFamily="18" charset="-120"/>
        <a:cs typeface="+mn-cs"/>
      </a:defRPr>
    </a:lvl1pPr>
    <a:lvl2pPr marL="457200" algn="l" rtl="0" fontAlgn="base">
      <a:spcBef>
        <a:spcPct val="0"/>
      </a:spcBef>
      <a:spcAft>
        <a:spcPct val="0"/>
      </a:spcAft>
      <a:defRPr kumimoji="1" sz="2400" kern="1200">
        <a:solidFill>
          <a:schemeClr val="tx1"/>
        </a:solidFill>
        <a:latin typeface="Times New Roman" pitchFamily="18" charset="0"/>
        <a:ea typeface="新細明體" pitchFamily="18" charset="-120"/>
        <a:cs typeface="+mn-cs"/>
      </a:defRPr>
    </a:lvl2pPr>
    <a:lvl3pPr marL="914400" algn="l" rtl="0" fontAlgn="base">
      <a:spcBef>
        <a:spcPct val="0"/>
      </a:spcBef>
      <a:spcAft>
        <a:spcPct val="0"/>
      </a:spcAft>
      <a:defRPr kumimoji="1" sz="2400" kern="1200">
        <a:solidFill>
          <a:schemeClr val="tx1"/>
        </a:solidFill>
        <a:latin typeface="Times New Roman" pitchFamily="18" charset="0"/>
        <a:ea typeface="新細明體" pitchFamily="18" charset="-120"/>
        <a:cs typeface="+mn-cs"/>
      </a:defRPr>
    </a:lvl3pPr>
    <a:lvl4pPr marL="1371600" algn="l" rtl="0" fontAlgn="base">
      <a:spcBef>
        <a:spcPct val="0"/>
      </a:spcBef>
      <a:spcAft>
        <a:spcPct val="0"/>
      </a:spcAft>
      <a:defRPr kumimoji="1" sz="2400" kern="1200">
        <a:solidFill>
          <a:schemeClr val="tx1"/>
        </a:solidFill>
        <a:latin typeface="Times New Roman" pitchFamily="18" charset="0"/>
        <a:ea typeface="新細明體" pitchFamily="18" charset="-120"/>
        <a:cs typeface="+mn-cs"/>
      </a:defRPr>
    </a:lvl4pPr>
    <a:lvl5pPr marL="1828800" algn="l" rtl="0" fontAlgn="base">
      <a:spcBef>
        <a:spcPct val="0"/>
      </a:spcBef>
      <a:spcAft>
        <a:spcPct val="0"/>
      </a:spcAft>
      <a:defRPr kumimoji="1" sz="2400" kern="1200">
        <a:solidFill>
          <a:schemeClr val="tx1"/>
        </a:solidFill>
        <a:latin typeface="Times New Roman" pitchFamily="18" charset="0"/>
        <a:ea typeface="新細明體" pitchFamily="18" charset="-120"/>
        <a:cs typeface="+mn-cs"/>
      </a:defRPr>
    </a:lvl5pPr>
    <a:lvl6pPr marL="2286000" algn="l" defTabSz="914400" rtl="0" eaLnBrk="1" latinLnBrk="0" hangingPunct="1">
      <a:defRPr kumimoji="1" sz="2400" kern="1200">
        <a:solidFill>
          <a:schemeClr val="tx1"/>
        </a:solidFill>
        <a:latin typeface="Times New Roman" pitchFamily="18" charset="0"/>
        <a:ea typeface="新細明體" pitchFamily="18" charset="-120"/>
        <a:cs typeface="+mn-cs"/>
      </a:defRPr>
    </a:lvl6pPr>
    <a:lvl7pPr marL="2743200" algn="l" defTabSz="914400" rtl="0" eaLnBrk="1" latinLnBrk="0" hangingPunct="1">
      <a:defRPr kumimoji="1" sz="2400" kern="1200">
        <a:solidFill>
          <a:schemeClr val="tx1"/>
        </a:solidFill>
        <a:latin typeface="Times New Roman" pitchFamily="18" charset="0"/>
        <a:ea typeface="新細明體" pitchFamily="18" charset="-120"/>
        <a:cs typeface="+mn-cs"/>
      </a:defRPr>
    </a:lvl7pPr>
    <a:lvl8pPr marL="3200400" algn="l" defTabSz="914400" rtl="0" eaLnBrk="1" latinLnBrk="0" hangingPunct="1">
      <a:defRPr kumimoji="1" sz="2400" kern="1200">
        <a:solidFill>
          <a:schemeClr val="tx1"/>
        </a:solidFill>
        <a:latin typeface="Times New Roman" pitchFamily="18" charset="0"/>
        <a:ea typeface="新細明體" pitchFamily="18" charset="-120"/>
        <a:cs typeface="+mn-cs"/>
      </a:defRPr>
    </a:lvl8pPr>
    <a:lvl9pPr marL="3657600" algn="l" defTabSz="914400" rtl="0" eaLnBrk="1" latinLnBrk="0" hangingPunct="1">
      <a:defRPr kumimoji="1" sz="2400" kern="1200">
        <a:solidFill>
          <a:schemeClr val="tx1"/>
        </a:solidFill>
        <a:latin typeface="Times New Roman" pitchFamily="18"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654" autoAdjust="0"/>
    <p:restoredTop sz="90929"/>
  </p:normalViewPr>
  <p:slideViewPr>
    <p:cSldViewPr>
      <p:cViewPr varScale="1">
        <p:scale>
          <a:sx n="66" d="100"/>
          <a:sy n="66" d="100"/>
        </p:scale>
        <p:origin x="-3282" y="-96"/>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12" Type="http://schemas.openxmlformats.org/officeDocument/2006/relationships/image" Target="../media/image12.e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11" Type="http://schemas.openxmlformats.org/officeDocument/2006/relationships/image" Target="../media/image11.emf"/><Relationship Id="rId5" Type="http://schemas.openxmlformats.org/officeDocument/2006/relationships/image" Target="../media/image5.wmf"/><Relationship Id="rId10" Type="http://schemas.openxmlformats.org/officeDocument/2006/relationships/image" Target="../media/image10.emf"/><Relationship Id="rId4" Type="http://schemas.openxmlformats.org/officeDocument/2006/relationships/image" Target="../media/image4.wmf"/><Relationship Id="rId9" Type="http://schemas.openxmlformats.org/officeDocument/2006/relationships/image" Target="../media/image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514350" y="2840038"/>
            <a:ext cx="5829300" cy="1960562"/>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C04FEB6A-E45E-4EAA-8F9F-B611AEE5FB69}" type="slidenum">
              <a:rPr lang="en-US" altLang="zh-TW"/>
              <a:pPr/>
              <a:t>‹#›</a:t>
            </a:fld>
            <a:endParaRPr lang="en-US" altLang="zh-T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60557361-B8D7-41CE-A472-BF0658ECE610}" type="slidenum">
              <a:rPr lang="en-US" altLang="zh-TW"/>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4886325" y="812800"/>
            <a:ext cx="1457325" cy="731520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514350" y="812800"/>
            <a:ext cx="4219575" cy="73152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F3A76CF9-7183-4F2B-B3AA-7F60A24168C6}" type="slidenum">
              <a:rPr lang="en-US" altLang="zh-TW"/>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747C9F59-A445-436C-8EAC-B840DBA80CBE}" type="slidenum">
              <a:rPr lang="en-US" altLang="zh-TW"/>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541338" y="5875338"/>
            <a:ext cx="5829300" cy="1816100"/>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3EEEC8C3-6AF6-47AC-818C-2D955489147D}" type="slidenum">
              <a:rPr lang="en-US" altLang="zh-TW"/>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51435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350520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endParaRPr lang="en-US" altLang="zh-TW"/>
          </a:p>
        </p:txBody>
      </p:sp>
      <p:sp>
        <p:nvSpPr>
          <p:cNvPr id="7" name="投影片編號版面配置區 6"/>
          <p:cNvSpPr>
            <a:spLocks noGrp="1"/>
          </p:cNvSpPr>
          <p:nvPr>
            <p:ph type="sldNum" sz="quarter" idx="12"/>
          </p:nvPr>
        </p:nvSpPr>
        <p:spPr/>
        <p:txBody>
          <a:bodyPr/>
          <a:lstStyle>
            <a:lvl1pPr>
              <a:defRPr/>
            </a:lvl1pPr>
          </a:lstStyle>
          <a:p>
            <a:fld id="{ABD18CFC-3386-44F7-92CA-1D6F1C0E4B9E}" type="slidenum">
              <a:rPr lang="en-US" altLang="zh-TW"/>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342900" y="366713"/>
            <a:ext cx="6172200" cy="1524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lvl1pPr>
              <a:defRPr/>
            </a:lvl1pPr>
          </a:lstStyle>
          <a:p>
            <a:endParaRPr lang="en-US" altLang="zh-TW"/>
          </a:p>
        </p:txBody>
      </p:sp>
      <p:sp>
        <p:nvSpPr>
          <p:cNvPr id="8" name="頁尾版面配置區 7"/>
          <p:cNvSpPr>
            <a:spLocks noGrp="1"/>
          </p:cNvSpPr>
          <p:nvPr>
            <p:ph type="ftr" sz="quarter" idx="11"/>
          </p:nvPr>
        </p:nvSpPr>
        <p:spPr/>
        <p:txBody>
          <a:bodyPr/>
          <a:lstStyle>
            <a:lvl1pPr>
              <a:defRPr/>
            </a:lvl1pPr>
          </a:lstStyle>
          <a:p>
            <a:endParaRPr lang="en-US" altLang="zh-TW"/>
          </a:p>
        </p:txBody>
      </p:sp>
      <p:sp>
        <p:nvSpPr>
          <p:cNvPr id="9" name="投影片編號版面配置區 8"/>
          <p:cNvSpPr>
            <a:spLocks noGrp="1"/>
          </p:cNvSpPr>
          <p:nvPr>
            <p:ph type="sldNum" sz="quarter" idx="12"/>
          </p:nvPr>
        </p:nvSpPr>
        <p:spPr/>
        <p:txBody>
          <a:bodyPr/>
          <a:lstStyle>
            <a:lvl1pPr>
              <a:defRPr/>
            </a:lvl1pPr>
          </a:lstStyle>
          <a:p>
            <a:fld id="{E61AB89F-EF24-4497-BA5D-BB2A163F9486}" type="slidenum">
              <a:rPr lang="en-US" altLang="zh-TW"/>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lvl1pPr>
              <a:defRPr/>
            </a:lvl1pPr>
          </a:lstStyle>
          <a:p>
            <a:endParaRPr lang="en-US" altLang="zh-TW"/>
          </a:p>
        </p:txBody>
      </p:sp>
      <p:sp>
        <p:nvSpPr>
          <p:cNvPr id="4" name="頁尾版面配置區 3"/>
          <p:cNvSpPr>
            <a:spLocks noGrp="1"/>
          </p:cNvSpPr>
          <p:nvPr>
            <p:ph type="ftr" sz="quarter" idx="11"/>
          </p:nvPr>
        </p:nvSpPr>
        <p:spPr/>
        <p:txBody>
          <a:bodyPr/>
          <a:lstStyle>
            <a:lvl1pPr>
              <a:defRPr/>
            </a:lvl1pPr>
          </a:lstStyle>
          <a:p>
            <a:endParaRPr lang="en-US" altLang="zh-TW"/>
          </a:p>
        </p:txBody>
      </p:sp>
      <p:sp>
        <p:nvSpPr>
          <p:cNvPr id="5" name="投影片編號版面配置區 4"/>
          <p:cNvSpPr>
            <a:spLocks noGrp="1"/>
          </p:cNvSpPr>
          <p:nvPr>
            <p:ph type="sldNum" sz="quarter" idx="12"/>
          </p:nvPr>
        </p:nvSpPr>
        <p:spPr/>
        <p:txBody>
          <a:bodyPr/>
          <a:lstStyle>
            <a:lvl1pPr>
              <a:defRPr/>
            </a:lvl1pPr>
          </a:lstStyle>
          <a:p>
            <a:fld id="{7C1289B8-6F85-497B-861C-05EDBCAA60C0}" type="slidenum">
              <a:rPr lang="en-US" altLang="zh-TW"/>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lvl1pPr>
              <a:defRPr/>
            </a:lvl1pPr>
          </a:lstStyle>
          <a:p>
            <a:endParaRPr lang="en-US" altLang="zh-TW"/>
          </a:p>
        </p:txBody>
      </p:sp>
      <p:sp>
        <p:nvSpPr>
          <p:cNvPr id="3" name="頁尾版面配置區 2"/>
          <p:cNvSpPr>
            <a:spLocks noGrp="1"/>
          </p:cNvSpPr>
          <p:nvPr>
            <p:ph type="ftr" sz="quarter" idx="11"/>
          </p:nvPr>
        </p:nvSpPr>
        <p:spPr/>
        <p:txBody>
          <a:bodyPr/>
          <a:lstStyle>
            <a:lvl1pPr>
              <a:defRPr/>
            </a:lvl1pPr>
          </a:lstStyle>
          <a:p>
            <a:endParaRPr lang="en-US" altLang="zh-TW"/>
          </a:p>
        </p:txBody>
      </p:sp>
      <p:sp>
        <p:nvSpPr>
          <p:cNvPr id="4" name="投影片編號版面配置區 3"/>
          <p:cNvSpPr>
            <a:spLocks noGrp="1"/>
          </p:cNvSpPr>
          <p:nvPr>
            <p:ph type="sldNum" sz="quarter" idx="12"/>
          </p:nvPr>
        </p:nvSpPr>
        <p:spPr/>
        <p:txBody>
          <a:bodyPr/>
          <a:lstStyle>
            <a:lvl1pPr>
              <a:defRPr/>
            </a:lvl1pPr>
          </a:lstStyle>
          <a:p>
            <a:fld id="{4D4E2407-4217-440E-A26F-3A5E83AB5149}" type="slidenum">
              <a:rPr lang="en-US" altLang="zh-TW"/>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342900" y="363538"/>
            <a:ext cx="2255838" cy="154940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endParaRPr lang="en-US" altLang="zh-TW"/>
          </a:p>
        </p:txBody>
      </p:sp>
      <p:sp>
        <p:nvSpPr>
          <p:cNvPr id="7" name="投影片編號版面配置區 6"/>
          <p:cNvSpPr>
            <a:spLocks noGrp="1"/>
          </p:cNvSpPr>
          <p:nvPr>
            <p:ph type="sldNum" sz="quarter" idx="12"/>
          </p:nvPr>
        </p:nvSpPr>
        <p:spPr/>
        <p:txBody>
          <a:bodyPr/>
          <a:lstStyle>
            <a:lvl1pPr>
              <a:defRPr/>
            </a:lvl1pPr>
          </a:lstStyle>
          <a:p>
            <a:fld id="{48292C74-D2D8-4996-978B-29394049F688}" type="slidenum">
              <a:rPr lang="en-US" altLang="zh-TW"/>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344613" y="6400800"/>
            <a:ext cx="4114800" cy="755650"/>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endParaRPr lang="en-US" altLang="zh-TW"/>
          </a:p>
        </p:txBody>
      </p:sp>
      <p:sp>
        <p:nvSpPr>
          <p:cNvPr id="7" name="投影片編號版面配置區 6"/>
          <p:cNvSpPr>
            <a:spLocks noGrp="1"/>
          </p:cNvSpPr>
          <p:nvPr>
            <p:ph type="sldNum" sz="quarter" idx="12"/>
          </p:nvPr>
        </p:nvSpPr>
        <p:spPr/>
        <p:txBody>
          <a:bodyPr/>
          <a:lstStyle>
            <a:lvl1pPr>
              <a:defRPr/>
            </a:lvl1pPr>
          </a:lstStyle>
          <a:p>
            <a:fld id="{B65E8E35-C63C-4998-8ED8-782599417AD0}" type="slidenum">
              <a:rPr lang="en-US" altLang="zh-TW"/>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12800"/>
            <a:ext cx="5829300" cy="1524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Rectangle 3"/>
          <p:cNvSpPr>
            <a:spLocks noGrp="1" noChangeArrowheads="1"/>
          </p:cNvSpPr>
          <p:nvPr>
            <p:ph type="body" idx="1"/>
          </p:nvPr>
        </p:nvSpPr>
        <p:spPr bwMode="auto">
          <a:xfrm>
            <a:off x="514350" y="2641600"/>
            <a:ext cx="5829300" cy="5486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028" name="Rectangle 4"/>
          <p:cNvSpPr>
            <a:spLocks noGrp="1" noChangeArrowheads="1"/>
          </p:cNvSpPr>
          <p:nvPr>
            <p:ph type="dt" sz="half" idx="2"/>
          </p:nvPr>
        </p:nvSpPr>
        <p:spPr bwMode="auto">
          <a:xfrm>
            <a:off x="514350" y="8331200"/>
            <a:ext cx="142875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ltLang="zh-TW"/>
          </a:p>
        </p:txBody>
      </p:sp>
      <p:sp>
        <p:nvSpPr>
          <p:cNvPr id="1029" name="Rectangle 5"/>
          <p:cNvSpPr>
            <a:spLocks noGrp="1" noChangeArrowheads="1"/>
          </p:cNvSpPr>
          <p:nvPr>
            <p:ph type="ftr" sz="quarter" idx="3"/>
          </p:nvPr>
        </p:nvSpPr>
        <p:spPr bwMode="auto">
          <a:xfrm>
            <a:off x="2343150" y="8331200"/>
            <a:ext cx="21717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zh-TW"/>
          </a:p>
        </p:txBody>
      </p:sp>
      <p:sp>
        <p:nvSpPr>
          <p:cNvPr id="1030" name="Rectangle 6"/>
          <p:cNvSpPr>
            <a:spLocks noGrp="1" noChangeArrowheads="1"/>
          </p:cNvSpPr>
          <p:nvPr>
            <p:ph type="sldNum" sz="quarter" idx="4"/>
          </p:nvPr>
        </p:nvSpPr>
        <p:spPr bwMode="auto">
          <a:xfrm>
            <a:off x="4914900" y="8331200"/>
            <a:ext cx="142875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3711714-60FF-4259-938B-BDC8F3BEF089}"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itchFamily="18" charset="0"/>
          <a:ea typeface="新細明體" pitchFamily="18" charset="-120"/>
        </a:defRPr>
      </a:lvl2pPr>
      <a:lvl3pPr algn="ctr" rtl="0" fontAlgn="base">
        <a:spcBef>
          <a:spcPct val="0"/>
        </a:spcBef>
        <a:spcAft>
          <a:spcPct val="0"/>
        </a:spcAft>
        <a:defRPr kumimoji="1" sz="4400">
          <a:solidFill>
            <a:schemeClr val="tx2"/>
          </a:solidFill>
          <a:latin typeface="Times New Roman" pitchFamily="18" charset="0"/>
          <a:ea typeface="新細明體" pitchFamily="18" charset="-120"/>
        </a:defRPr>
      </a:lvl3pPr>
      <a:lvl4pPr algn="ctr" rtl="0" fontAlgn="base">
        <a:spcBef>
          <a:spcPct val="0"/>
        </a:spcBef>
        <a:spcAft>
          <a:spcPct val="0"/>
        </a:spcAft>
        <a:defRPr kumimoji="1" sz="4400">
          <a:solidFill>
            <a:schemeClr val="tx2"/>
          </a:solidFill>
          <a:latin typeface="Times New Roman" pitchFamily="18" charset="0"/>
          <a:ea typeface="新細明體" pitchFamily="18" charset="-120"/>
        </a:defRPr>
      </a:lvl4pPr>
      <a:lvl5pPr algn="ctr" rtl="0" fontAlgn="base">
        <a:spcBef>
          <a:spcPct val="0"/>
        </a:spcBef>
        <a:spcAft>
          <a:spcPct val="0"/>
        </a:spcAft>
        <a:defRPr kumimoji="1" sz="4400">
          <a:solidFill>
            <a:schemeClr val="tx2"/>
          </a:solidFill>
          <a:latin typeface="Times New Roman" pitchFamily="18" charset="0"/>
          <a:ea typeface="新細明體" pitchFamily="18" charset="-120"/>
        </a:defRPr>
      </a:lvl5pPr>
      <a:lvl6pPr marL="457200" algn="ctr" rtl="0" fontAlgn="base">
        <a:spcBef>
          <a:spcPct val="0"/>
        </a:spcBef>
        <a:spcAft>
          <a:spcPct val="0"/>
        </a:spcAft>
        <a:defRPr kumimoji="1" sz="4400">
          <a:solidFill>
            <a:schemeClr val="tx2"/>
          </a:solidFill>
          <a:latin typeface="Times New Roman" pitchFamily="18" charset="0"/>
          <a:ea typeface="新細明體" pitchFamily="18" charset="-120"/>
        </a:defRPr>
      </a:lvl6pPr>
      <a:lvl7pPr marL="914400" algn="ctr" rtl="0" fontAlgn="base">
        <a:spcBef>
          <a:spcPct val="0"/>
        </a:spcBef>
        <a:spcAft>
          <a:spcPct val="0"/>
        </a:spcAft>
        <a:defRPr kumimoji="1" sz="4400">
          <a:solidFill>
            <a:schemeClr val="tx2"/>
          </a:solidFill>
          <a:latin typeface="Times New Roman" pitchFamily="18" charset="0"/>
          <a:ea typeface="新細明體" pitchFamily="18" charset="-120"/>
        </a:defRPr>
      </a:lvl7pPr>
      <a:lvl8pPr marL="1371600" algn="ctr" rtl="0" fontAlgn="base">
        <a:spcBef>
          <a:spcPct val="0"/>
        </a:spcBef>
        <a:spcAft>
          <a:spcPct val="0"/>
        </a:spcAft>
        <a:defRPr kumimoji="1" sz="4400">
          <a:solidFill>
            <a:schemeClr val="tx2"/>
          </a:solidFill>
          <a:latin typeface="Times New Roman" pitchFamily="18" charset="0"/>
          <a:ea typeface="新細明體" pitchFamily="18" charset="-120"/>
        </a:defRPr>
      </a:lvl8pPr>
      <a:lvl9pPr marL="1828800" algn="ctr" rtl="0" fontAlgn="base">
        <a:spcBef>
          <a:spcPct val="0"/>
        </a:spcBef>
        <a:spcAft>
          <a:spcPct val="0"/>
        </a:spcAft>
        <a:defRPr kumimoji="1" sz="4400">
          <a:solidFill>
            <a:schemeClr val="tx2"/>
          </a:solidFill>
          <a:latin typeface="Times New Roman" pitchFamily="18" charset="0"/>
          <a:ea typeface="新細明體" pitchFamily="18" charset="-120"/>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6.bin"/><Relationship Id="rId13" Type="http://schemas.openxmlformats.org/officeDocument/2006/relationships/oleObject" Target="../embeddings/Microsoft_Office_Word_97_-_2003___2.doc"/><Relationship Id="rId3" Type="http://schemas.openxmlformats.org/officeDocument/2006/relationships/oleObject" Target="../embeddings/oleObject1.bin"/><Relationship Id="rId7" Type="http://schemas.openxmlformats.org/officeDocument/2006/relationships/oleObject" Target="../embeddings/oleObject5.bin"/><Relationship Id="rId12" Type="http://schemas.openxmlformats.org/officeDocument/2006/relationships/oleObject" Target="../embeddings/Microsoft_Office_Excel___1.xls"/><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4.bin"/><Relationship Id="rId11" Type="http://schemas.openxmlformats.org/officeDocument/2006/relationships/oleObject" Target="../embeddings/oleObject9.bin"/><Relationship Id="rId5" Type="http://schemas.openxmlformats.org/officeDocument/2006/relationships/oleObject" Target="../embeddings/oleObject3.bin"/><Relationship Id="rId10" Type="http://schemas.openxmlformats.org/officeDocument/2006/relationships/oleObject" Target="../embeddings/oleObject8.bin"/><Relationship Id="rId4" Type="http://schemas.openxmlformats.org/officeDocument/2006/relationships/oleObject" Target="../embeddings/oleObject2.bin"/><Relationship Id="rId9" Type="http://schemas.openxmlformats.org/officeDocument/2006/relationships/oleObject" Target="../embeddings/oleObject7.bin"/><Relationship Id="rId14" Type="http://schemas.openxmlformats.org/officeDocument/2006/relationships/oleObject" Target="../embeddings/Microsoft_Office_Excel___3.xls"/></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7" name="Text Box 9"/>
          <p:cNvSpPr txBox="1">
            <a:spLocks noChangeArrowheads="1"/>
          </p:cNvSpPr>
          <p:nvPr/>
        </p:nvSpPr>
        <p:spPr bwMode="auto">
          <a:xfrm>
            <a:off x="3787775" y="7648575"/>
            <a:ext cx="2954338" cy="1316038"/>
          </a:xfrm>
          <a:prstGeom prst="rect">
            <a:avLst/>
          </a:prstGeom>
          <a:noFill/>
          <a:ln w="9525">
            <a:noFill/>
            <a:miter lim="800000"/>
            <a:headEnd/>
            <a:tailEnd/>
          </a:ln>
          <a:effectLst/>
        </p:spPr>
        <p:txBody>
          <a:bodyPr>
            <a:spAutoFit/>
          </a:bodyPr>
          <a:lstStyle/>
          <a:p>
            <a:pPr marL="180975" indent="-180975">
              <a:spcBef>
                <a:spcPct val="50000"/>
              </a:spcBef>
            </a:pPr>
            <a:r>
              <a:rPr lang="en-US" altLang="zh-TW" sz="800" b="1">
                <a:effectLst>
                  <a:outerShdw blurRad="38100" dist="38100" dir="2700000" algn="tl">
                    <a:srgbClr val="C0C0C0"/>
                  </a:outerShdw>
                </a:effectLst>
                <a:latin typeface="Arial" pitchFamily="34" charset="0"/>
              </a:rPr>
              <a:t>Conclusions</a:t>
            </a:r>
            <a:endParaRPr lang="en-GB" altLang="zh-TW" sz="800" b="1">
              <a:effectLst>
                <a:outerShdw blurRad="38100" dist="38100" dir="2700000" algn="tl">
                  <a:srgbClr val="C0C0C0"/>
                </a:outerShdw>
              </a:effectLst>
              <a:latin typeface="Arial" pitchFamily="34" charset="0"/>
            </a:endParaRPr>
          </a:p>
          <a:p>
            <a:pPr marL="180975" indent="-180975" algn="just">
              <a:spcBef>
                <a:spcPct val="50000"/>
              </a:spcBef>
              <a:buFont typeface="Wingdings" pitchFamily="2" charset="2"/>
              <a:buChar char="v"/>
            </a:pPr>
            <a:r>
              <a:rPr lang="en-US" altLang="zh-TW" sz="800">
                <a:latin typeface="Arial" pitchFamily="34" charset="0"/>
              </a:rPr>
              <a:t>The design model presented is based on a pseudo-second-order kinetic model, and this has been used for minimizing the reaction time used in a two-stage contact system that operating cost would be reduced.</a:t>
            </a:r>
          </a:p>
          <a:p>
            <a:pPr marL="180975" indent="-180975" algn="just">
              <a:spcBef>
                <a:spcPct val="50000"/>
              </a:spcBef>
              <a:buFont typeface="Wingdings" pitchFamily="2" charset="2"/>
              <a:buChar char="v"/>
            </a:pPr>
            <a:r>
              <a:rPr lang="en-US" altLang="zh-TW" sz="800">
                <a:latin typeface="Arial" pitchFamily="34" charset="0"/>
              </a:rPr>
              <a:t>The model has been optimized with respect to contact in order to minimize total contact time to achieve a fixed percentage of cadmium ions removal using a fixed mass of tree fern.</a:t>
            </a:r>
          </a:p>
        </p:txBody>
      </p:sp>
      <p:sp>
        <p:nvSpPr>
          <p:cNvPr id="2059" name="Text Box 11"/>
          <p:cNvSpPr txBox="1">
            <a:spLocks noChangeArrowheads="1"/>
          </p:cNvSpPr>
          <p:nvPr/>
        </p:nvSpPr>
        <p:spPr bwMode="auto">
          <a:xfrm>
            <a:off x="260350" y="228600"/>
            <a:ext cx="6337300" cy="1114425"/>
          </a:xfrm>
          <a:prstGeom prst="rect">
            <a:avLst/>
          </a:prstGeom>
          <a:noFill/>
          <a:ln w="9525">
            <a:noFill/>
            <a:miter lim="800000"/>
            <a:headEnd/>
            <a:tailEnd/>
          </a:ln>
          <a:effectLst/>
        </p:spPr>
        <p:txBody>
          <a:bodyPr>
            <a:spAutoFit/>
          </a:bodyPr>
          <a:lstStyle/>
          <a:p>
            <a:pPr algn="ctr">
              <a:spcBef>
                <a:spcPct val="20000"/>
              </a:spcBef>
            </a:pPr>
            <a:r>
              <a:rPr lang="en-US" altLang="zh-TW" sz="1600">
                <a:latin typeface="Arial" pitchFamily="34" charset="0"/>
              </a:rPr>
              <a:t>Two-Stage Batch Adsorber Design Using Pseudo-second-order Kinetic Model for the Adsorption of Cadmium Ions onto Tree Fern</a:t>
            </a:r>
            <a:endParaRPr lang="en-US" altLang="zh-TW" sz="1600">
              <a:latin typeface="Arial" pitchFamily="34" charset="0"/>
              <a:cs typeface="Times New Roman" pitchFamily="18" charset="0"/>
            </a:endParaRPr>
          </a:p>
          <a:p>
            <a:pPr algn="ctr">
              <a:spcBef>
                <a:spcPct val="50000"/>
              </a:spcBef>
            </a:pPr>
            <a:r>
              <a:rPr lang="en-US" altLang="zh-TW" sz="1000">
                <a:latin typeface="Arial" pitchFamily="34" charset="0"/>
              </a:rPr>
              <a:t>Ming-Huang Wang</a:t>
            </a:r>
            <a:r>
              <a:rPr lang="en-US" altLang="zh-TW" sz="1000" baseline="30000">
                <a:latin typeface="Arial" pitchFamily="34" charset="0"/>
              </a:rPr>
              <a:t>1#</a:t>
            </a:r>
            <a:r>
              <a:rPr lang="en-US" altLang="zh-TW" sz="1000">
                <a:latin typeface="Arial" pitchFamily="34" charset="0"/>
              </a:rPr>
              <a:t>, Pei-Yu Lin</a:t>
            </a:r>
            <a:r>
              <a:rPr lang="en-US" altLang="zh-TW" sz="1000" baseline="30000">
                <a:latin typeface="Arial" pitchFamily="34" charset="0"/>
              </a:rPr>
              <a:t>1</a:t>
            </a:r>
            <a:r>
              <a:rPr lang="en-US" altLang="zh-TW" sz="1000">
                <a:latin typeface="Arial" pitchFamily="34" charset="0"/>
              </a:rPr>
              <a:t>, I-Hsin Lin</a:t>
            </a:r>
            <a:r>
              <a:rPr lang="en-US" altLang="zh-TW" sz="1000" baseline="30000">
                <a:latin typeface="Arial" pitchFamily="34" charset="0"/>
              </a:rPr>
              <a:t>1</a:t>
            </a:r>
            <a:r>
              <a:rPr lang="en-US" altLang="zh-TW" sz="1000">
                <a:latin typeface="Arial" pitchFamily="34" charset="0"/>
              </a:rPr>
              <a:t>, Yu-Ting Feng</a:t>
            </a:r>
            <a:r>
              <a:rPr lang="en-US" altLang="zh-TW" sz="1000" baseline="30000">
                <a:latin typeface="Arial" pitchFamily="34" charset="0"/>
              </a:rPr>
              <a:t>1</a:t>
            </a:r>
            <a:r>
              <a:rPr lang="en-US" altLang="zh-TW" sz="1000">
                <a:latin typeface="Arial" pitchFamily="34" charset="0"/>
              </a:rPr>
              <a:t> and Yuh-Shan Ho</a:t>
            </a:r>
            <a:r>
              <a:rPr lang="en-US" altLang="zh-TW" sz="1000" baseline="30000">
                <a:latin typeface="Arial" pitchFamily="34" charset="0"/>
              </a:rPr>
              <a:t>2</a:t>
            </a:r>
          </a:p>
          <a:p>
            <a:pPr algn="ctr"/>
            <a:r>
              <a:rPr lang="en-US" altLang="zh-TW" sz="1000" baseline="30000">
                <a:latin typeface="Arial" pitchFamily="34" charset="0"/>
              </a:rPr>
              <a:t>1</a:t>
            </a:r>
            <a:r>
              <a:rPr lang="en-US" altLang="zh-TW" sz="1000">
                <a:latin typeface="Arial" pitchFamily="34" charset="0"/>
              </a:rPr>
              <a:t>School of Public Health, Taipei Medical University</a:t>
            </a:r>
          </a:p>
          <a:p>
            <a:pPr algn="ctr"/>
            <a:r>
              <a:rPr lang="en-US" altLang="zh-TW" sz="1000" baseline="30000">
                <a:latin typeface="Arial" pitchFamily="34" charset="0"/>
              </a:rPr>
              <a:t>2</a:t>
            </a:r>
            <a:r>
              <a:rPr lang="en-US" altLang="zh-TW" sz="1000">
                <a:latin typeface="Arial" pitchFamily="34" charset="0"/>
              </a:rPr>
              <a:t>Bibliometric Centre, Taipei Medical University - Wan-Fang Hospital</a:t>
            </a:r>
          </a:p>
        </p:txBody>
      </p:sp>
      <p:sp>
        <p:nvSpPr>
          <p:cNvPr id="2060" name="Text Box 12"/>
          <p:cNvSpPr txBox="1">
            <a:spLocks noChangeArrowheads="1"/>
          </p:cNvSpPr>
          <p:nvPr/>
        </p:nvSpPr>
        <p:spPr bwMode="auto">
          <a:xfrm>
            <a:off x="152400" y="1258888"/>
            <a:ext cx="6553200" cy="1009650"/>
          </a:xfrm>
          <a:prstGeom prst="rect">
            <a:avLst/>
          </a:prstGeom>
          <a:noFill/>
          <a:ln w="9525">
            <a:noFill/>
            <a:miter lim="800000"/>
            <a:headEnd/>
            <a:tailEnd/>
          </a:ln>
          <a:effectLst/>
        </p:spPr>
        <p:txBody>
          <a:bodyPr>
            <a:spAutoFit/>
          </a:bodyPr>
          <a:lstStyle/>
          <a:p>
            <a:pPr algn="just">
              <a:spcBef>
                <a:spcPct val="50000"/>
              </a:spcBef>
            </a:pPr>
            <a:r>
              <a:rPr lang="en-US" altLang="zh-TW" sz="800" b="1">
                <a:effectLst>
                  <a:outerShdw blurRad="38100" dist="38100" dir="2700000" algn="tl">
                    <a:srgbClr val="C0C0C0"/>
                  </a:outerShdw>
                </a:effectLst>
                <a:latin typeface="Arial" pitchFamily="34" charset="0"/>
                <a:ea typeface="標楷體" pitchFamily="65" charset="-120"/>
              </a:rPr>
              <a:t>Introduction</a:t>
            </a:r>
            <a:endParaRPr lang="en-US" altLang="zh-TW" sz="800">
              <a:latin typeface="Arial" pitchFamily="34" charset="0"/>
              <a:ea typeface="標楷體" pitchFamily="65" charset="-120"/>
            </a:endParaRPr>
          </a:p>
          <a:p>
            <a:pPr algn="just">
              <a:spcBef>
                <a:spcPct val="50000"/>
              </a:spcBef>
            </a:pPr>
            <a:r>
              <a:rPr lang="en-US" altLang="zh-TW" sz="800">
                <a:latin typeface="Arial" pitchFamily="34" charset="0"/>
              </a:rPr>
              <a:t>The cost and performance of product/equipment/system or the mode of application are always of concern to control the process efficiency. Therefore the adsorption capacity and required contact time are two of the most important parameters to understand in an adsorption process. It is important to determine how adsorption rates depend on the concentrations of adsorbate in solution and how rates are affected by adsorption capacity or by the character of adsorbent in terms of kinetics. From the kinetics analysis, the solute uptake rate which determines the residence time required for completion of the adsorption reaction may be analysed and established. This approach has been adopted and is presented in the present paper.</a:t>
            </a:r>
          </a:p>
        </p:txBody>
      </p:sp>
      <p:sp>
        <p:nvSpPr>
          <p:cNvPr id="2221" name="Text Box 173"/>
          <p:cNvSpPr txBox="1">
            <a:spLocks noChangeArrowheads="1"/>
          </p:cNvSpPr>
          <p:nvPr/>
        </p:nvSpPr>
        <p:spPr bwMode="auto">
          <a:xfrm>
            <a:off x="152400" y="2249488"/>
            <a:ext cx="4140200" cy="887412"/>
          </a:xfrm>
          <a:prstGeom prst="rect">
            <a:avLst/>
          </a:prstGeom>
          <a:noFill/>
          <a:ln w="9525">
            <a:noFill/>
            <a:miter lim="800000"/>
            <a:headEnd/>
            <a:tailEnd/>
          </a:ln>
          <a:effectLst/>
        </p:spPr>
        <p:txBody>
          <a:bodyPr>
            <a:spAutoFit/>
          </a:bodyPr>
          <a:lstStyle/>
          <a:p>
            <a:pPr algn="just">
              <a:spcBef>
                <a:spcPct val="50000"/>
              </a:spcBef>
            </a:pPr>
            <a:r>
              <a:rPr lang="en-US" altLang="zh-TW" sz="800" b="1">
                <a:latin typeface="Arial" pitchFamily="34" charset="0"/>
                <a:ea typeface="Times-Bold"/>
                <a:cs typeface="Times-Bold"/>
              </a:rPr>
              <a:t>Materials and Methods</a:t>
            </a:r>
            <a:endParaRPr lang="en-US" altLang="zh-TW" sz="800">
              <a:latin typeface="Arial" pitchFamily="34" charset="0"/>
              <a:ea typeface="AdvTimes-b" charset="-120"/>
            </a:endParaRPr>
          </a:p>
          <a:p>
            <a:pPr algn="just">
              <a:spcBef>
                <a:spcPct val="50000"/>
              </a:spcBef>
            </a:pPr>
            <a:r>
              <a:rPr lang="en-US" altLang="zh-TW" sz="800">
                <a:latin typeface="Arial" pitchFamily="34" charset="0"/>
              </a:rPr>
              <a:t>All contact investigations were carried out using a baffled, agitated 2 dm</a:t>
            </a:r>
            <a:r>
              <a:rPr lang="en-US" altLang="zh-TW" sz="800" baseline="30000">
                <a:latin typeface="Arial" pitchFamily="34" charset="0"/>
              </a:rPr>
              <a:t>3</a:t>
            </a:r>
            <a:r>
              <a:rPr lang="en-US" altLang="zh-TW" sz="800">
                <a:latin typeface="Arial" pitchFamily="34" charset="0"/>
              </a:rPr>
              <a:t> adsorber vessel. Samples (2 ml) were withdrawn at suitable time intervals, filtered through a 0.45 </a:t>
            </a:r>
            <a:r>
              <a:rPr lang="en-US" altLang="zh-TW" sz="800">
                <a:latin typeface="Arial" pitchFamily="34" charset="0"/>
                <a:sym typeface="Symbol" pitchFamily="18" charset="2"/>
              </a:rPr>
              <a:t></a:t>
            </a:r>
            <a:r>
              <a:rPr lang="en-US" altLang="zh-TW" sz="800">
                <a:latin typeface="Arial" pitchFamily="34" charset="0"/>
              </a:rPr>
              <a:t>m membrane filter and then analysed cadmium ion concentration. A fixed mass of tree fern was added to each 1.7 dm</a:t>
            </a:r>
            <a:r>
              <a:rPr lang="en-US" altLang="zh-TW" sz="800" baseline="30000">
                <a:latin typeface="Arial" pitchFamily="34" charset="0"/>
              </a:rPr>
              <a:t>3</a:t>
            </a:r>
            <a:r>
              <a:rPr lang="en-US" altLang="zh-TW" sz="800">
                <a:latin typeface="Arial" pitchFamily="34" charset="0"/>
              </a:rPr>
              <a:t> volume of cadmium solution and a constant agitation speed was used for all experiments.</a:t>
            </a:r>
          </a:p>
        </p:txBody>
      </p:sp>
      <p:sp>
        <p:nvSpPr>
          <p:cNvPr id="2252" name="Text Box 204"/>
          <p:cNvSpPr txBox="1">
            <a:spLocks noChangeArrowheads="1"/>
          </p:cNvSpPr>
          <p:nvPr/>
        </p:nvSpPr>
        <p:spPr bwMode="auto">
          <a:xfrm>
            <a:off x="153988" y="3113088"/>
            <a:ext cx="1657350" cy="214312"/>
          </a:xfrm>
          <a:prstGeom prst="rect">
            <a:avLst/>
          </a:prstGeom>
          <a:noFill/>
          <a:ln w="9525">
            <a:noFill/>
            <a:miter lim="800000"/>
            <a:headEnd/>
            <a:tailEnd/>
          </a:ln>
          <a:effectLst/>
        </p:spPr>
        <p:txBody>
          <a:bodyPr>
            <a:spAutoFit/>
          </a:bodyPr>
          <a:lstStyle/>
          <a:p>
            <a:pPr algn="just">
              <a:spcBef>
                <a:spcPct val="50000"/>
              </a:spcBef>
            </a:pPr>
            <a:r>
              <a:rPr lang="en-US" altLang="zh-TW" sz="800" b="1">
                <a:effectLst>
                  <a:outerShdw blurRad="38100" dist="38100" dir="2700000" algn="tl">
                    <a:srgbClr val="C0C0C0"/>
                  </a:outerShdw>
                </a:effectLst>
                <a:latin typeface="Arial" pitchFamily="34" charset="0"/>
              </a:rPr>
              <a:t>Batch Adsorber Design</a:t>
            </a:r>
            <a:endParaRPr lang="en-US" altLang="zh-TW" sz="800">
              <a:latin typeface="Arial" pitchFamily="34" charset="0"/>
            </a:endParaRPr>
          </a:p>
        </p:txBody>
      </p:sp>
      <p:grpSp>
        <p:nvGrpSpPr>
          <p:cNvPr id="2362" name="Group 314"/>
          <p:cNvGrpSpPr>
            <a:grpSpLocks/>
          </p:cNvGrpSpPr>
          <p:nvPr/>
        </p:nvGrpSpPr>
        <p:grpSpPr bwMode="auto">
          <a:xfrm>
            <a:off x="4321175" y="2339975"/>
            <a:ext cx="2447925" cy="1501775"/>
            <a:chOff x="2722" y="1541"/>
            <a:chExt cx="1542" cy="946"/>
          </a:xfrm>
        </p:grpSpPr>
        <p:grpSp>
          <p:nvGrpSpPr>
            <p:cNvPr id="2282" name="Group 234"/>
            <p:cNvGrpSpPr>
              <a:grpSpLocks/>
            </p:cNvGrpSpPr>
            <p:nvPr/>
          </p:nvGrpSpPr>
          <p:grpSpPr bwMode="auto">
            <a:xfrm>
              <a:off x="2821" y="1737"/>
              <a:ext cx="1344" cy="750"/>
              <a:chOff x="12792" y="10705"/>
              <a:chExt cx="7109" cy="3978"/>
            </a:xfrm>
          </p:grpSpPr>
          <p:sp>
            <p:nvSpPr>
              <p:cNvPr id="2283" name="Oval 235"/>
              <p:cNvSpPr>
                <a:spLocks noChangeArrowheads="1"/>
              </p:cNvSpPr>
              <p:nvPr/>
            </p:nvSpPr>
            <p:spPr bwMode="auto">
              <a:xfrm>
                <a:off x="13726" y="11630"/>
                <a:ext cx="2076" cy="2113"/>
              </a:xfrm>
              <a:prstGeom prst="ellipse">
                <a:avLst/>
              </a:prstGeom>
              <a:noFill/>
              <a:ln w="12700">
                <a:solidFill>
                  <a:srgbClr val="000000"/>
                </a:solidFill>
                <a:round/>
                <a:headEnd/>
                <a:tailEnd/>
              </a:ln>
              <a:effectLst/>
            </p:spPr>
            <p:txBody>
              <a:bodyPr/>
              <a:lstStyle/>
              <a:p>
                <a:endParaRPr lang="zh-TW" altLang="en-US"/>
              </a:p>
            </p:txBody>
          </p:sp>
          <p:sp>
            <p:nvSpPr>
              <p:cNvPr id="2284" name="Rectangle 236"/>
              <p:cNvSpPr>
                <a:spLocks noChangeArrowheads="1"/>
              </p:cNvSpPr>
              <p:nvPr/>
            </p:nvSpPr>
            <p:spPr bwMode="auto">
              <a:xfrm>
                <a:off x="13726" y="12396"/>
                <a:ext cx="2076" cy="565"/>
              </a:xfrm>
              <a:prstGeom prst="rect">
                <a:avLst/>
              </a:prstGeom>
              <a:noFill/>
              <a:ln w="12700">
                <a:noFill/>
                <a:miter lim="800000"/>
                <a:headEnd/>
                <a:tailEnd/>
              </a:ln>
              <a:effectLst/>
            </p:spPr>
            <p:txBody>
              <a:bodyPr lIns="12700" tIns="12700" rIns="12700" bIns="12700"/>
              <a:lstStyle/>
              <a:p>
                <a:pPr algn="ctr" defTabSz="5019675"/>
                <a:r>
                  <a:rPr lang="en-US" altLang="zh-TW" sz="800">
                    <a:latin typeface="Arial" pitchFamily="34" charset="0"/>
                    <a:ea typeface="標楷體" pitchFamily="65" charset="-120"/>
                  </a:rPr>
                  <a:t>STAGE 1</a:t>
                </a:r>
                <a:endParaRPr lang="en-US" altLang="zh-TW" sz="800">
                  <a:latin typeface="Arial" pitchFamily="34" charset="0"/>
                </a:endParaRPr>
              </a:p>
            </p:txBody>
          </p:sp>
          <p:sp>
            <p:nvSpPr>
              <p:cNvPr id="2285" name="Oval 237"/>
              <p:cNvSpPr>
                <a:spLocks noChangeArrowheads="1"/>
              </p:cNvSpPr>
              <p:nvPr/>
            </p:nvSpPr>
            <p:spPr bwMode="auto">
              <a:xfrm>
                <a:off x="16919" y="11667"/>
                <a:ext cx="2076" cy="2112"/>
              </a:xfrm>
              <a:prstGeom prst="ellipse">
                <a:avLst/>
              </a:prstGeom>
              <a:noFill/>
              <a:ln w="12700">
                <a:solidFill>
                  <a:srgbClr val="000000"/>
                </a:solidFill>
                <a:round/>
                <a:headEnd/>
                <a:tailEnd/>
              </a:ln>
              <a:effectLst/>
            </p:spPr>
            <p:txBody>
              <a:bodyPr/>
              <a:lstStyle/>
              <a:p>
                <a:endParaRPr lang="zh-TW" altLang="en-US"/>
              </a:p>
            </p:txBody>
          </p:sp>
          <p:sp>
            <p:nvSpPr>
              <p:cNvPr id="2286" name="Rectangle 238"/>
              <p:cNvSpPr>
                <a:spLocks noChangeArrowheads="1"/>
              </p:cNvSpPr>
              <p:nvPr/>
            </p:nvSpPr>
            <p:spPr bwMode="auto">
              <a:xfrm>
                <a:off x="16919" y="12431"/>
                <a:ext cx="2076" cy="530"/>
              </a:xfrm>
              <a:prstGeom prst="rect">
                <a:avLst/>
              </a:prstGeom>
              <a:noFill/>
              <a:ln w="12700">
                <a:noFill/>
                <a:miter lim="800000"/>
                <a:headEnd/>
                <a:tailEnd/>
              </a:ln>
              <a:effectLst/>
            </p:spPr>
            <p:txBody>
              <a:bodyPr lIns="12700" tIns="12700" rIns="12700" bIns="12700"/>
              <a:lstStyle/>
              <a:p>
                <a:pPr algn="ctr" defTabSz="5019675"/>
                <a:r>
                  <a:rPr lang="en-US" altLang="zh-TW" sz="800">
                    <a:latin typeface="Arial" pitchFamily="34" charset="0"/>
                    <a:ea typeface="標楷體" pitchFamily="65" charset="-120"/>
                  </a:rPr>
                  <a:t>STAGE 2</a:t>
                </a:r>
                <a:endParaRPr lang="en-US" altLang="zh-TW" sz="800">
                  <a:latin typeface="Arial" pitchFamily="34" charset="0"/>
                </a:endParaRPr>
              </a:p>
            </p:txBody>
          </p:sp>
          <p:sp>
            <p:nvSpPr>
              <p:cNvPr id="2287" name="Line 239"/>
              <p:cNvSpPr>
                <a:spLocks noChangeShapeType="1"/>
              </p:cNvSpPr>
              <p:nvPr/>
            </p:nvSpPr>
            <p:spPr bwMode="auto">
              <a:xfrm>
                <a:off x="18994" y="12694"/>
                <a:ext cx="907" cy="3"/>
              </a:xfrm>
              <a:prstGeom prst="line">
                <a:avLst/>
              </a:prstGeom>
              <a:noFill/>
              <a:ln w="12700">
                <a:solidFill>
                  <a:srgbClr val="000000"/>
                </a:solidFill>
                <a:round/>
                <a:headEnd type="none" w="sm" len="sm"/>
                <a:tailEnd type="triangle" w="sm" len="sm"/>
              </a:ln>
              <a:effectLst/>
            </p:spPr>
            <p:txBody>
              <a:bodyPr/>
              <a:lstStyle/>
              <a:p>
                <a:endParaRPr lang="zh-TW" altLang="en-US"/>
              </a:p>
            </p:txBody>
          </p:sp>
          <p:sp>
            <p:nvSpPr>
              <p:cNvPr id="2288" name="Rectangle 240"/>
              <p:cNvSpPr>
                <a:spLocks noChangeArrowheads="1"/>
              </p:cNvSpPr>
              <p:nvPr/>
            </p:nvSpPr>
            <p:spPr bwMode="auto">
              <a:xfrm>
                <a:off x="14762" y="10917"/>
                <a:ext cx="522" cy="530"/>
              </a:xfrm>
              <a:prstGeom prst="rect">
                <a:avLst/>
              </a:prstGeom>
              <a:noFill/>
              <a:ln w="12700">
                <a:noFill/>
                <a:miter lim="800000"/>
                <a:headEnd/>
                <a:tailEnd/>
              </a:ln>
              <a:effectLst/>
            </p:spPr>
            <p:txBody>
              <a:bodyPr lIns="12700" tIns="12700" rIns="12700" bIns="12700"/>
              <a:lstStyle/>
              <a:p>
                <a:pPr algn="ctr" defTabSz="5019675"/>
                <a:r>
                  <a:rPr lang="en-US" altLang="zh-TW" sz="800">
                    <a:latin typeface="Arial" pitchFamily="34" charset="0"/>
                    <a:ea typeface="標楷體" pitchFamily="65" charset="-120"/>
                  </a:rPr>
                  <a:t>S</a:t>
                </a:r>
                <a:r>
                  <a:rPr lang="en-US" altLang="zh-TW" sz="800" baseline="-25000">
                    <a:latin typeface="Arial" pitchFamily="34" charset="0"/>
                    <a:ea typeface="標楷體" pitchFamily="65" charset="-120"/>
                  </a:rPr>
                  <a:t>1</a:t>
                </a:r>
                <a:endParaRPr lang="en-US" altLang="zh-TW" sz="800">
                  <a:latin typeface="Arial" pitchFamily="34" charset="0"/>
                </a:endParaRPr>
              </a:p>
            </p:txBody>
          </p:sp>
          <p:sp>
            <p:nvSpPr>
              <p:cNvPr id="2289" name="Rectangle 241"/>
              <p:cNvSpPr>
                <a:spLocks noChangeArrowheads="1"/>
              </p:cNvSpPr>
              <p:nvPr/>
            </p:nvSpPr>
            <p:spPr bwMode="auto">
              <a:xfrm>
                <a:off x="12870" y="12167"/>
                <a:ext cx="784" cy="530"/>
              </a:xfrm>
              <a:prstGeom prst="rect">
                <a:avLst/>
              </a:prstGeom>
              <a:noFill/>
              <a:ln w="12700">
                <a:noFill/>
                <a:miter lim="800000"/>
                <a:headEnd/>
                <a:tailEnd/>
              </a:ln>
              <a:effectLst/>
            </p:spPr>
            <p:txBody>
              <a:bodyPr lIns="12700" tIns="12700" rIns="12700" bIns="12700"/>
              <a:lstStyle/>
              <a:p>
                <a:pPr algn="ctr" defTabSz="5019675"/>
                <a:r>
                  <a:rPr lang="en-US" altLang="zh-TW" sz="800">
                    <a:latin typeface="Arial" pitchFamily="34" charset="0"/>
                    <a:ea typeface="標楷體" pitchFamily="65" charset="-120"/>
                  </a:rPr>
                  <a:t>C</a:t>
                </a:r>
                <a:r>
                  <a:rPr lang="en-US" altLang="zh-TW" sz="800" baseline="-25000">
                    <a:latin typeface="Arial" pitchFamily="34" charset="0"/>
                    <a:ea typeface="標楷體" pitchFamily="65" charset="-120"/>
                  </a:rPr>
                  <a:t>0</a:t>
                </a:r>
                <a:endParaRPr lang="en-US" altLang="zh-TW" sz="800">
                  <a:latin typeface="Arial" pitchFamily="34" charset="0"/>
                </a:endParaRPr>
              </a:p>
            </p:txBody>
          </p:sp>
          <p:sp>
            <p:nvSpPr>
              <p:cNvPr id="2290" name="Line 242"/>
              <p:cNvSpPr>
                <a:spLocks noChangeShapeType="1"/>
              </p:cNvSpPr>
              <p:nvPr/>
            </p:nvSpPr>
            <p:spPr bwMode="auto">
              <a:xfrm>
                <a:off x="12792" y="12694"/>
                <a:ext cx="907" cy="3"/>
              </a:xfrm>
              <a:prstGeom prst="line">
                <a:avLst/>
              </a:prstGeom>
              <a:noFill/>
              <a:ln w="12700">
                <a:solidFill>
                  <a:srgbClr val="000000"/>
                </a:solidFill>
                <a:round/>
                <a:headEnd type="none" w="sm" len="sm"/>
                <a:tailEnd type="triangle" w="sm" len="sm"/>
              </a:ln>
              <a:effectLst/>
            </p:spPr>
            <p:txBody>
              <a:bodyPr/>
              <a:lstStyle/>
              <a:p>
                <a:endParaRPr lang="zh-TW" altLang="en-US"/>
              </a:p>
            </p:txBody>
          </p:sp>
          <p:sp>
            <p:nvSpPr>
              <p:cNvPr id="2291" name="Rectangle 243"/>
              <p:cNvSpPr>
                <a:spLocks noChangeArrowheads="1"/>
              </p:cNvSpPr>
              <p:nvPr/>
            </p:nvSpPr>
            <p:spPr bwMode="auto">
              <a:xfrm>
                <a:off x="14244" y="10917"/>
                <a:ext cx="521" cy="530"/>
              </a:xfrm>
              <a:prstGeom prst="rect">
                <a:avLst/>
              </a:prstGeom>
              <a:noFill/>
              <a:ln w="12700">
                <a:noFill/>
                <a:miter lim="800000"/>
                <a:headEnd/>
                <a:tailEnd/>
              </a:ln>
              <a:effectLst/>
            </p:spPr>
            <p:txBody>
              <a:bodyPr lIns="12700" tIns="12700" rIns="12700" bIns="12700"/>
              <a:lstStyle/>
              <a:p>
                <a:pPr algn="ctr" defTabSz="5019675"/>
                <a:r>
                  <a:rPr lang="en-US" altLang="zh-TW" sz="800">
                    <a:latin typeface="Arial" pitchFamily="34" charset="0"/>
                    <a:ea typeface="標楷體" pitchFamily="65" charset="-120"/>
                  </a:rPr>
                  <a:t>q</a:t>
                </a:r>
                <a:r>
                  <a:rPr lang="en-US" altLang="zh-TW" sz="800" baseline="-25000">
                    <a:latin typeface="Arial" pitchFamily="34" charset="0"/>
                    <a:ea typeface="標楷體" pitchFamily="65" charset="-120"/>
                  </a:rPr>
                  <a:t>0</a:t>
                </a:r>
                <a:endParaRPr lang="en-US" altLang="zh-TW" sz="800">
                  <a:latin typeface="Arial" pitchFamily="34" charset="0"/>
                </a:endParaRPr>
              </a:p>
            </p:txBody>
          </p:sp>
          <p:sp>
            <p:nvSpPr>
              <p:cNvPr id="2292" name="Rectangle 244"/>
              <p:cNvSpPr>
                <a:spLocks noChangeArrowheads="1"/>
              </p:cNvSpPr>
              <p:nvPr/>
            </p:nvSpPr>
            <p:spPr bwMode="auto">
              <a:xfrm>
                <a:off x="12870" y="12694"/>
                <a:ext cx="739" cy="530"/>
              </a:xfrm>
              <a:prstGeom prst="rect">
                <a:avLst/>
              </a:prstGeom>
              <a:noFill/>
              <a:ln w="12700">
                <a:noFill/>
                <a:miter lim="800000"/>
                <a:headEnd/>
                <a:tailEnd/>
              </a:ln>
              <a:effectLst/>
            </p:spPr>
            <p:txBody>
              <a:bodyPr lIns="12700" tIns="12700" rIns="12700" bIns="12700"/>
              <a:lstStyle/>
              <a:p>
                <a:pPr algn="ctr" defTabSz="5019675"/>
                <a:r>
                  <a:rPr lang="en-US" altLang="zh-TW" sz="800">
                    <a:latin typeface="Arial" pitchFamily="34" charset="0"/>
                    <a:ea typeface="標楷體" pitchFamily="65" charset="-120"/>
                  </a:rPr>
                  <a:t>L</a:t>
                </a:r>
                <a:endParaRPr lang="en-US" altLang="zh-TW" sz="800">
                  <a:latin typeface="Arial" pitchFamily="34" charset="0"/>
                </a:endParaRPr>
              </a:p>
            </p:txBody>
          </p:sp>
          <p:sp>
            <p:nvSpPr>
              <p:cNvPr id="2293" name="Rectangle 245"/>
              <p:cNvSpPr>
                <a:spLocks noChangeArrowheads="1"/>
              </p:cNvSpPr>
              <p:nvPr/>
            </p:nvSpPr>
            <p:spPr bwMode="auto">
              <a:xfrm>
                <a:off x="17438" y="10917"/>
                <a:ext cx="521" cy="530"/>
              </a:xfrm>
              <a:prstGeom prst="rect">
                <a:avLst/>
              </a:prstGeom>
              <a:noFill/>
              <a:ln w="12700">
                <a:noFill/>
                <a:miter lim="800000"/>
                <a:headEnd/>
                <a:tailEnd/>
              </a:ln>
              <a:effectLst/>
            </p:spPr>
            <p:txBody>
              <a:bodyPr lIns="12700" tIns="12700" rIns="12700" bIns="12700"/>
              <a:lstStyle/>
              <a:p>
                <a:pPr algn="ctr" defTabSz="5019675"/>
                <a:r>
                  <a:rPr lang="en-US" altLang="zh-TW" sz="800">
                    <a:latin typeface="Arial" pitchFamily="34" charset="0"/>
                    <a:ea typeface="標楷體" pitchFamily="65" charset="-120"/>
                  </a:rPr>
                  <a:t>q</a:t>
                </a:r>
                <a:r>
                  <a:rPr lang="en-US" altLang="zh-TW" sz="800" baseline="-25000">
                    <a:latin typeface="Arial" pitchFamily="34" charset="0"/>
                    <a:ea typeface="標楷體" pitchFamily="65" charset="-120"/>
                  </a:rPr>
                  <a:t>0</a:t>
                </a:r>
                <a:endParaRPr lang="en-US" altLang="zh-TW" sz="800">
                  <a:latin typeface="Arial" pitchFamily="34" charset="0"/>
                </a:endParaRPr>
              </a:p>
            </p:txBody>
          </p:sp>
          <p:sp>
            <p:nvSpPr>
              <p:cNvPr id="2294" name="Rectangle 246"/>
              <p:cNvSpPr>
                <a:spLocks noChangeArrowheads="1"/>
              </p:cNvSpPr>
              <p:nvPr/>
            </p:nvSpPr>
            <p:spPr bwMode="auto">
              <a:xfrm>
                <a:off x="17957" y="10917"/>
                <a:ext cx="520" cy="530"/>
              </a:xfrm>
              <a:prstGeom prst="rect">
                <a:avLst/>
              </a:prstGeom>
              <a:noFill/>
              <a:ln w="12700">
                <a:noFill/>
                <a:miter lim="800000"/>
                <a:headEnd/>
                <a:tailEnd/>
              </a:ln>
              <a:effectLst/>
            </p:spPr>
            <p:txBody>
              <a:bodyPr lIns="12700" tIns="12700" rIns="12700" bIns="12700"/>
              <a:lstStyle/>
              <a:p>
                <a:pPr algn="ctr" defTabSz="5019675"/>
                <a:r>
                  <a:rPr lang="en-US" altLang="zh-TW" sz="800">
                    <a:latin typeface="Arial" pitchFamily="34" charset="0"/>
                    <a:ea typeface="標楷體" pitchFamily="65" charset="-120"/>
                  </a:rPr>
                  <a:t>S</a:t>
                </a:r>
                <a:r>
                  <a:rPr lang="en-US" altLang="zh-TW" sz="800" baseline="-25000">
                    <a:latin typeface="Arial" pitchFamily="34" charset="0"/>
                    <a:ea typeface="標楷體" pitchFamily="65" charset="-120"/>
                  </a:rPr>
                  <a:t>2</a:t>
                </a:r>
                <a:endParaRPr lang="en-US" altLang="zh-TW" sz="800">
                  <a:latin typeface="Arial" pitchFamily="34" charset="0"/>
                </a:endParaRPr>
              </a:p>
            </p:txBody>
          </p:sp>
          <p:sp>
            <p:nvSpPr>
              <p:cNvPr id="2295" name="Rectangle 247"/>
              <p:cNvSpPr>
                <a:spLocks noChangeArrowheads="1"/>
              </p:cNvSpPr>
              <p:nvPr/>
            </p:nvSpPr>
            <p:spPr bwMode="auto">
              <a:xfrm>
                <a:off x="16148" y="12167"/>
                <a:ext cx="521" cy="530"/>
              </a:xfrm>
              <a:prstGeom prst="rect">
                <a:avLst/>
              </a:prstGeom>
              <a:noFill/>
              <a:ln w="12700">
                <a:noFill/>
                <a:miter lim="800000"/>
                <a:headEnd/>
                <a:tailEnd/>
              </a:ln>
              <a:effectLst/>
            </p:spPr>
            <p:txBody>
              <a:bodyPr lIns="12700" tIns="12700" rIns="12700" bIns="12700"/>
              <a:lstStyle/>
              <a:p>
                <a:pPr algn="ctr" defTabSz="5019675"/>
                <a:r>
                  <a:rPr lang="en-US" altLang="zh-TW" sz="800">
                    <a:latin typeface="Arial" pitchFamily="34" charset="0"/>
                    <a:ea typeface="標楷體" pitchFamily="65" charset="-120"/>
                  </a:rPr>
                  <a:t>C</a:t>
                </a:r>
                <a:r>
                  <a:rPr lang="en-US" altLang="zh-TW" sz="800" baseline="-25000">
                    <a:latin typeface="Arial" pitchFamily="34" charset="0"/>
                    <a:ea typeface="標楷體" pitchFamily="65" charset="-120"/>
                  </a:rPr>
                  <a:t>1</a:t>
                </a:r>
                <a:endParaRPr lang="en-US" altLang="zh-TW" sz="800">
                  <a:latin typeface="Arial" pitchFamily="34" charset="0"/>
                </a:endParaRPr>
              </a:p>
            </p:txBody>
          </p:sp>
          <p:sp>
            <p:nvSpPr>
              <p:cNvPr id="2296" name="Rectangle 248"/>
              <p:cNvSpPr>
                <a:spLocks noChangeArrowheads="1"/>
              </p:cNvSpPr>
              <p:nvPr/>
            </p:nvSpPr>
            <p:spPr bwMode="auto">
              <a:xfrm>
                <a:off x="16148" y="12694"/>
                <a:ext cx="521" cy="530"/>
              </a:xfrm>
              <a:prstGeom prst="rect">
                <a:avLst/>
              </a:prstGeom>
              <a:noFill/>
              <a:ln w="12700">
                <a:noFill/>
                <a:miter lim="800000"/>
                <a:headEnd/>
                <a:tailEnd/>
              </a:ln>
              <a:effectLst/>
            </p:spPr>
            <p:txBody>
              <a:bodyPr lIns="12700" tIns="12700" rIns="12700" bIns="12700"/>
              <a:lstStyle/>
              <a:p>
                <a:pPr algn="ctr" defTabSz="5019675"/>
                <a:r>
                  <a:rPr lang="en-US" altLang="zh-TW" sz="800">
                    <a:latin typeface="Arial" pitchFamily="34" charset="0"/>
                    <a:ea typeface="標楷體" pitchFamily="65" charset="-120"/>
                  </a:rPr>
                  <a:t>L</a:t>
                </a:r>
                <a:endParaRPr lang="en-US" altLang="zh-TW" sz="800">
                  <a:latin typeface="Arial" pitchFamily="34" charset="0"/>
                </a:endParaRPr>
              </a:p>
            </p:txBody>
          </p:sp>
          <p:sp>
            <p:nvSpPr>
              <p:cNvPr id="2297" name="Line 249"/>
              <p:cNvSpPr>
                <a:spLocks noChangeShapeType="1"/>
              </p:cNvSpPr>
              <p:nvPr/>
            </p:nvSpPr>
            <p:spPr bwMode="auto">
              <a:xfrm>
                <a:off x="14762" y="10705"/>
                <a:ext cx="3" cy="907"/>
              </a:xfrm>
              <a:prstGeom prst="line">
                <a:avLst/>
              </a:prstGeom>
              <a:noFill/>
              <a:ln w="12700">
                <a:solidFill>
                  <a:srgbClr val="000000"/>
                </a:solidFill>
                <a:round/>
                <a:headEnd type="none" w="sm" len="sm"/>
                <a:tailEnd type="triangle" w="sm" len="sm"/>
              </a:ln>
              <a:effectLst/>
            </p:spPr>
            <p:txBody>
              <a:bodyPr/>
              <a:lstStyle/>
              <a:p>
                <a:endParaRPr lang="zh-TW" altLang="en-US"/>
              </a:p>
            </p:txBody>
          </p:sp>
          <p:sp>
            <p:nvSpPr>
              <p:cNvPr id="2298" name="Line 250"/>
              <p:cNvSpPr>
                <a:spLocks noChangeShapeType="1"/>
              </p:cNvSpPr>
              <p:nvPr/>
            </p:nvSpPr>
            <p:spPr bwMode="auto">
              <a:xfrm>
                <a:off x="17957" y="10751"/>
                <a:ext cx="2" cy="907"/>
              </a:xfrm>
              <a:prstGeom prst="line">
                <a:avLst/>
              </a:prstGeom>
              <a:noFill/>
              <a:ln w="12700">
                <a:solidFill>
                  <a:srgbClr val="000000"/>
                </a:solidFill>
                <a:round/>
                <a:headEnd type="none" w="sm" len="sm"/>
                <a:tailEnd type="triangle" w="sm" len="sm"/>
              </a:ln>
              <a:effectLst/>
            </p:spPr>
            <p:txBody>
              <a:bodyPr/>
              <a:lstStyle/>
              <a:p>
                <a:endParaRPr lang="zh-TW" altLang="en-US"/>
              </a:p>
            </p:txBody>
          </p:sp>
          <p:sp>
            <p:nvSpPr>
              <p:cNvPr id="2299" name="Line 251"/>
              <p:cNvSpPr>
                <a:spLocks noChangeShapeType="1"/>
              </p:cNvSpPr>
              <p:nvPr/>
            </p:nvSpPr>
            <p:spPr bwMode="auto">
              <a:xfrm>
                <a:off x="15800" y="12694"/>
                <a:ext cx="1134" cy="3"/>
              </a:xfrm>
              <a:prstGeom prst="line">
                <a:avLst/>
              </a:prstGeom>
              <a:noFill/>
              <a:ln w="12700">
                <a:solidFill>
                  <a:srgbClr val="000000"/>
                </a:solidFill>
                <a:round/>
                <a:headEnd type="none" w="sm" len="sm"/>
                <a:tailEnd type="triangle" w="sm" len="sm"/>
              </a:ln>
              <a:effectLst/>
            </p:spPr>
            <p:txBody>
              <a:bodyPr/>
              <a:lstStyle/>
              <a:p>
                <a:endParaRPr lang="zh-TW" altLang="en-US"/>
              </a:p>
            </p:txBody>
          </p:sp>
          <p:sp>
            <p:nvSpPr>
              <p:cNvPr id="2300" name="Line 252"/>
              <p:cNvSpPr>
                <a:spLocks noChangeShapeType="1"/>
              </p:cNvSpPr>
              <p:nvPr/>
            </p:nvSpPr>
            <p:spPr bwMode="auto">
              <a:xfrm>
                <a:off x="14762" y="13724"/>
                <a:ext cx="3" cy="907"/>
              </a:xfrm>
              <a:prstGeom prst="line">
                <a:avLst/>
              </a:prstGeom>
              <a:noFill/>
              <a:ln w="12700">
                <a:solidFill>
                  <a:srgbClr val="000000"/>
                </a:solidFill>
                <a:round/>
                <a:headEnd type="none" w="sm" len="sm"/>
                <a:tailEnd type="triangle" w="sm" len="sm"/>
              </a:ln>
              <a:effectLst/>
            </p:spPr>
            <p:txBody>
              <a:bodyPr/>
              <a:lstStyle/>
              <a:p>
                <a:endParaRPr lang="zh-TW" altLang="en-US"/>
              </a:p>
            </p:txBody>
          </p:sp>
          <p:sp>
            <p:nvSpPr>
              <p:cNvPr id="2301" name="Line 253"/>
              <p:cNvSpPr>
                <a:spLocks noChangeShapeType="1"/>
              </p:cNvSpPr>
              <p:nvPr/>
            </p:nvSpPr>
            <p:spPr bwMode="auto">
              <a:xfrm>
                <a:off x="17957" y="13776"/>
                <a:ext cx="2" cy="907"/>
              </a:xfrm>
              <a:prstGeom prst="line">
                <a:avLst/>
              </a:prstGeom>
              <a:noFill/>
              <a:ln w="12700">
                <a:solidFill>
                  <a:srgbClr val="000000"/>
                </a:solidFill>
                <a:round/>
                <a:headEnd type="none" w="sm" len="sm"/>
                <a:tailEnd type="triangle" w="sm" len="sm"/>
              </a:ln>
              <a:effectLst/>
            </p:spPr>
            <p:txBody>
              <a:bodyPr/>
              <a:lstStyle/>
              <a:p>
                <a:endParaRPr lang="zh-TW" altLang="en-US"/>
              </a:p>
            </p:txBody>
          </p:sp>
          <p:sp>
            <p:nvSpPr>
              <p:cNvPr id="2302" name="Rectangle 254"/>
              <p:cNvSpPr>
                <a:spLocks noChangeArrowheads="1"/>
              </p:cNvSpPr>
              <p:nvPr/>
            </p:nvSpPr>
            <p:spPr bwMode="auto">
              <a:xfrm>
                <a:off x="14244" y="13960"/>
                <a:ext cx="521" cy="530"/>
              </a:xfrm>
              <a:prstGeom prst="rect">
                <a:avLst/>
              </a:prstGeom>
              <a:noFill/>
              <a:ln w="12700">
                <a:noFill/>
                <a:miter lim="800000"/>
                <a:headEnd/>
                <a:tailEnd/>
              </a:ln>
              <a:effectLst/>
            </p:spPr>
            <p:txBody>
              <a:bodyPr lIns="12700" tIns="12700" rIns="12700" bIns="12700"/>
              <a:lstStyle/>
              <a:p>
                <a:pPr algn="ctr" defTabSz="5019675"/>
                <a:r>
                  <a:rPr lang="en-US" altLang="zh-TW" sz="800">
                    <a:latin typeface="Arial" pitchFamily="34" charset="0"/>
                    <a:ea typeface="標楷體" pitchFamily="65" charset="-120"/>
                  </a:rPr>
                  <a:t>q</a:t>
                </a:r>
                <a:r>
                  <a:rPr lang="en-US" altLang="zh-TW" sz="800" baseline="-25000">
                    <a:latin typeface="Arial" pitchFamily="34" charset="0"/>
                    <a:ea typeface="標楷體" pitchFamily="65" charset="-120"/>
                  </a:rPr>
                  <a:t>1</a:t>
                </a:r>
                <a:endParaRPr lang="en-US" altLang="zh-TW" sz="800">
                  <a:latin typeface="Arial" pitchFamily="34" charset="0"/>
                </a:endParaRPr>
              </a:p>
            </p:txBody>
          </p:sp>
          <p:sp>
            <p:nvSpPr>
              <p:cNvPr id="2303" name="Rectangle 255"/>
              <p:cNvSpPr>
                <a:spLocks noChangeArrowheads="1"/>
              </p:cNvSpPr>
              <p:nvPr/>
            </p:nvSpPr>
            <p:spPr bwMode="auto">
              <a:xfrm>
                <a:off x="14762" y="13962"/>
                <a:ext cx="522" cy="530"/>
              </a:xfrm>
              <a:prstGeom prst="rect">
                <a:avLst/>
              </a:prstGeom>
              <a:noFill/>
              <a:ln w="12700">
                <a:noFill/>
                <a:miter lim="800000"/>
                <a:headEnd/>
                <a:tailEnd/>
              </a:ln>
              <a:effectLst/>
            </p:spPr>
            <p:txBody>
              <a:bodyPr lIns="12700" tIns="12700" rIns="12700" bIns="12700"/>
              <a:lstStyle/>
              <a:p>
                <a:pPr algn="ctr" defTabSz="5019675"/>
                <a:r>
                  <a:rPr lang="en-US" altLang="zh-TW" sz="800">
                    <a:latin typeface="Arial" pitchFamily="34" charset="0"/>
                    <a:ea typeface="標楷體" pitchFamily="65" charset="-120"/>
                  </a:rPr>
                  <a:t>S</a:t>
                </a:r>
                <a:r>
                  <a:rPr lang="en-US" altLang="zh-TW" sz="800" baseline="-25000">
                    <a:latin typeface="Arial" pitchFamily="34" charset="0"/>
                    <a:ea typeface="標楷體" pitchFamily="65" charset="-120"/>
                  </a:rPr>
                  <a:t>1</a:t>
                </a:r>
                <a:endParaRPr lang="en-US" altLang="zh-TW" sz="800">
                  <a:latin typeface="Arial" pitchFamily="34" charset="0"/>
                </a:endParaRPr>
              </a:p>
            </p:txBody>
          </p:sp>
          <p:sp>
            <p:nvSpPr>
              <p:cNvPr id="2304" name="Rectangle 256"/>
              <p:cNvSpPr>
                <a:spLocks noChangeArrowheads="1"/>
              </p:cNvSpPr>
              <p:nvPr/>
            </p:nvSpPr>
            <p:spPr bwMode="auto">
              <a:xfrm>
                <a:off x="17438" y="13960"/>
                <a:ext cx="521" cy="530"/>
              </a:xfrm>
              <a:prstGeom prst="rect">
                <a:avLst/>
              </a:prstGeom>
              <a:noFill/>
              <a:ln w="12700">
                <a:noFill/>
                <a:miter lim="800000"/>
                <a:headEnd/>
                <a:tailEnd/>
              </a:ln>
              <a:effectLst/>
            </p:spPr>
            <p:txBody>
              <a:bodyPr lIns="12700" tIns="12700" rIns="12700" bIns="12700"/>
              <a:lstStyle/>
              <a:p>
                <a:pPr algn="ctr" defTabSz="5019675"/>
                <a:r>
                  <a:rPr lang="en-US" altLang="zh-TW" sz="800">
                    <a:latin typeface="Arial" pitchFamily="34" charset="0"/>
                    <a:ea typeface="標楷體" pitchFamily="65" charset="-120"/>
                  </a:rPr>
                  <a:t>q</a:t>
                </a:r>
                <a:r>
                  <a:rPr lang="en-US" altLang="zh-TW" sz="800" baseline="-25000">
                    <a:latin typeface="Arial" pitchFamily="34" charset="0"/>
                    <a:ea typeface="標楷體" pitchFamily="65" charset="-120"/>
                  </a:rPr>
                  <a:t>2</a:t>
                </a:r>
                <a:endParaRPr lang="en-US" altLang="zh-TW" sz="800">
                  <a:latin typeface="Arial" pitchFamily="34" charset="0"/>
                </a:endParaRPr>
              </a:p>
            </p:txBody>
          </p:sp>
          <p:sp>
            <p:nvSpPr>
              <p:cNvPr id="2305" name="Rectangle 257"/>
              <p:cNvSpPr>
                <a:spLocks noChangeArrowheads="1"/>
              </p:cNvSpPr>
              <p:nvPr/>
            </p:nvSpPr>
            <p:spPr bwMode="auto">
              <a:xfrm>
                <a:off x="17957" y="13962"/>
                <a:ext cx="520" cy="530"/>
              </a:xfrm>
              <a:prstGeom prst="rect">
                <a:avLst/>
              </a:prstGeom>
              <a:noFill/>
              <a:ln w="12700">
                <a:noFill/>
                <a:miter lim="800000"/>
                <a:headEnd/>
                <a:tailEnd/>
              </a:ln>
              <a:effectLst/>
            </p:spPr>
            <p:txBody>
              <a:bodyPr lIns="12700" tIns="12700" rIns="12700" bIns="12700"/>
              <a:lstStyle/>
              <a:p>
                <a:pPr algn="ctr" defTabSz="5019675"/>
                <a:r>
                  <a:rPr lang="en-US" altLang="zh-TW" sz="800">
                    <a:latin typeface="Arial" pitchFamily="34" charset="0"/>
                    <a:ea typeface="標楷體" pitchFamily="65" charset="-120"/>
                  </a:rPr>
                  <a:t>S</a:t>
                </a:r>
                <a:r>
                  <a:rPr lang="en-US" altLang="zh-TW" sz="800" baseline="-25000">
                    <a:latin typeface="Arial" pitchFamily="34" charset="0"/>
                    <a:ea typeface="標楷體" pitchFamily="65" charset="-120"/>
                  </a:rPr>
                  <a:t>2</a:t>
                </a:r>
                <a:endParaRPr lang="en-US" altLang="zh-TW" sz="800">
                  <a:latin typeface="Arial" pitchFamily="34" charset="0"/>
                </a:endParaRPr>
              </a:p>
            </p:txBody>
          </p:sp>
          <p:sp>
            <p:nvSpPr>
              <p:cNvPr id="2306" name="Rectangle 258"/>
              <p:cNvSpPr>
                <a:spLocks noChangeArrowheads="1"/>
              </p:cNvSpPr>
              <p:nvPr/>
            </p:nvSpPr>
            <p:spPr bwMode="auto">
              <a:xfrm>
                <a:off x="19187" y="12167"/>
                <a:ext cx="521" cy="530"/>
              </a:xfrm>
              <a:prstGeom prst="rect">
                <a:avLst/>
              </a:prstGeom>
              <a:noFill/>
              <a:ln w="12700">
                <a:noFill/>
                <a:miter lim="800000"/>
                <a:headEnd/>
                <a:tailEnd/>
              </a:ln>
              <a:effectLst/>
            </p:spPr>
            <p:txBody>
              <a:bodyPr lIns="12700" tIns="12700" rIns="12700" bIns="12700"/>
              <a:lstStyle/>
              <a:p>
                <a:pPr algn="ctr" defTabSz="5019675"/>
                <a:r>
                  <a:rPr lang="en-US" altLang="zh-TW" sz="800">
                    <a:latin typeface="Arial" pitchFamily="34" charset="0"/>
                    <a:ea typeface="標楷體" pitchFamily="65" charset="-120"/>
                  </a:rPr>
                  <a:t>C</a:t>
                </a:r>
                <a:r>
                  <a:rPr lang="en-US" altLang="zh-TW" sz="800" baseline="-25000">
                    <a:latin typeface="Arial" pitchFamily="34" charset="0"/>
                    <a:ea typeface="標楷體" pitchFamily="65" charset="-120"/>
                  </a:rPr>
                  <a:t>2</a:t>
                </a:r>
                <a:endParaRPr lang="en-US" altLang="zh-TW" sz="800">
                  <a:latin typeface="Arial" pitchFamily="34" charset="0"/>
                </a:endParaRPr>
              </a:p>
            </p:txBody>
          </p:sp>
          <p:sp>
            <p:nvSpPr>
              <p:cNvPr id="2307" name="Rectangle 259"/>
              <p:cNvSpPr>
                <a:spLocks noChangeArrowheads="1"/>
              </p:cNvSpPr>
              <p:nvPr/>
            </p:nvSpPr>
            <p:spPr bwMode="auto">
              <a:xfrm>
                <a:off x="19187" y="12694"/>
                <a:ext cx="521" cy="530"/>
              </a:xfrm>
              <a:prstGeom prst="rect">
                <a:avLst/>
              </a:prstGeom>
              <a:noFill/>
              <a:ln w="12700">
                <a:noFill/>
                <a:miter lim="800000"/>
                <a:headEnd/>
                <a:tailEnd/>
              </a:ln>
              <a:effectLst/>
            </p:spPr>
            <p:txBody>
              <a:bodyPr lIns="12700" tIns="12700" rIns="12700" bIns="12700"/>
              <a:lstStyle/>
              <a:p>
                <a:pPr algn="ctr" defTabSz="5019675"/>
                <a:r>
                  <a:rPr lang="en-US" altLang="zh-TW" sz="800">
                    <a:latin typeface="Arial" pitchFamily="34" charset="0"/>
                    <a:ea typeface="標楷體" pitchFamily="65" charset="-120"/>
                  </a:rPr>
                  <a:t>L</a:t>
                </a:r>
                <a:endParaRPr lang="en-US" altLang="zh-TW" sz="800">
                  <a:latin typeface="Arial" pitchFamily="34" charset="0"/>
                </a:endParaRPr>
              </a:p>
            </p:txBody>
          </p:sp>
        </p:grpSp>
        <p:sp>
          <p:nvSpPr>
            <p:cNvPr id="2309" name="Text Box 261"/>
            <p:cNvSpPr txBox="1">
              <a:spLocks noChangeArrowheads="1"/>
            </p:cNvSpPr>
            <p:nvPr/>
          </p:nvSpPr>
          <p:spPr bwMode="auto">
            <a:xfrm>
              <a:off x="2722" y="1541"/>
              <a:ext cx="1542" cy="212"/>
            </a:xfrm>
            <a:prstGeom prst="rect">
              <a:avLst/>
            </a:prstGeom>
            <a:noFill/>
            <a:ln w="9525">
              <a:noFill/>
              <a:miter lim="800000"/>
              <a:headEnd/>
              <a:tailEnd/>
            </a:ln>
            <a:effectLst/>
          </p:spPr>
          <p:txBody>
            <a:bodyPr>
              <a:spAutoFit/>
            </a:bodyPr>
            <a:lstStyle/>
            <a:p>
              <a:pPr>
                <a:spcBef>
                  <a:spcPct val="50000"/>
                </a:spcBef>
              </a:pPr>
              <a:r>
                <a:rPr lang="en-US" altLang="zh-TW" sz="800">
                  <a:latin typeface="Arial" pitchFamily="34" charset="0"/>
                </a:rPr>
                <a:t>Figure 1. Schematic for two-stage countercurrent batch adsorption</a:t>
              </a:r>
            </a:p>
          </p:txBody>
        </p:sp>
      </p:grpSp>
      <p:graphicFrame>
        <p:nvGraphicFramePr>
          <p:cNvPr id="2339" name="Object 291"/>
          <p:cNvGraphicFramePr>
            <a:graphicFrameLocks noChangeAspect="1"/>
          </p:cNvGraphicFramePr>
          <p:nvPr/>
        </p:nvGraphicFramePr>
        <p:xfrm>
          <a:off x="217488" y="3584575"/>
          <a:ext cx="614362" cy="447675"/>
        </p:xfrm>
        <a:graphic>
          <a:graphicData uri="http://schemas.openxmlformats.org/presentationml/2006/ole">
            <p:oleObj spid="_x0000_s2339" name="方程式" r:id="rId3" imgW="3085920" imgH="2247840" progId="Equation.3">
              <p:embed/>
            </p:oleObj>
          </a:graphicData>
        </a:graphic>
      </p:graphicFrame>
      <p:graphicFrame>
        <p:nvGraphicFramePr>
          <p:cNvPr id="2340" name="Object 292"/>
          <p:cNvGraphicFramePr>
            <a:graphicFrameLocks noChangeAspect="1"/>
          </p:cNvGraphicFramePr>
          <p:nvPr/>
        </p:nvGraphicFramePr>
        <p:xfrm>
          <a:off x="1139825" y="3627438"/>
          <a:ext cx="671513" cy="301625"/>
        </p:xfrm>
        <a:graphic>
          <a:graphicData uri="http://schemas.openxmlformats.org/presentationml/2006/ole">
            <p:oleObj spid="_x0000_s2340" name="方程式" r:id="rId4" imgW="3352680" imgH="1511280" progId="Equation.3">
              <p:embed/>
            </p:oleObj>
          </a:graphicData>
        </a:graphic>
      </p:graphicFrame>
      <p:graphicFrame>
        <p:nvGraphicFramePr>
          <p:cNvPr id="2341" name="Object 293"/>
          <p:cNvGraphicFramePr>
            <a:graphicFrameLocks noChangeAspect="1"/>
          </p:cNvGraphicFramePr>
          <p:nvPr/>
        </p:nvGraphicFramePr>
        <p:xfrm>
          <a:off x="2133600" y="3606800"/>
          <a:ext cx="1181100" cy="136525"/>
        </p:xfrm>
        <a:graphic>
          <a:graphicData uri="http://schemas.openxmlformats.org/presentationml/2006/ole">
            <p:oleObj spid="_x0000_s2341" name="方程式" r:id="rId5" imgW="5918040" imgH="685800" progId="Equation.3">
              <p:embed/>
            </p:oleObj>
          </a:graphicData>
        </a:graphic>
      </p:graphicFrame>
      <p:graphicFrame>
        <p:nvGraphicFramePr>
          <p:cNvPr id="2342" name="Object 294"/>
          <p:cNvGraphicFramePr>
            <a:graphicFrameLocks noChangeAspect="1"/>
          </p:cNvGraphicFramePr>
          <p:nvPr/>
        </p:nvGraphicFramePr>
        <p:xfrm>
          <a:off x="184150" y="4179888"/>
          <a:ext cx="1058863" cy="320675"/>
        </p:xfrm>
        <a:graphic>
          <a:graphicData uri="http://schemas.openxmlformats.org/presentationml/2006/ole">
            <p:oleObj spid="_x0000_s2342" name="方程式" r:id="rId6" imgW="5295600" imgH="1600200" progId="Equation.3">
              <p:embed/>
            </p:oleObj>
          </a:graphicData>
        </a:graphic>
      </p:graphicFrame>
      <p:graphicFrame>
        <p:nvGraphicFramePr>
          <p:cNvPr id="2343" name="Object 295"/>
          <p:cNvGraphicFramePr>
            <a:graphicFrameLocks noChangeAspect="1"/>
          </p:cNvGraphicFramePr>
          <p:nvPr/>
        </p:nvGraphicFramePr>
        <p:xfrm>
          <a:off x="1412875" y="4141788"/>
          <a:ext cx="1179513" cy="320675"/>
        </p:xfrm>
        <a:graphic>
          <a:graphicData uri="http://schemas.openxmlformats.org/presentationml/2006/ole">
            <p:oleObj spid="_x0000_s2343" name="方程式" r:id="rId7" imgW="5892480" imgH="1600200" progId="Equation.3">
              <p:embed/>
            </p:oleObj>
          </a:graphicData>
        </a:graphic>
      </p:graphicFrame>
      <p:graphicFrame>
        <p:nvGraphicFramePr>
          <p:cNvPr id="2344" name="Object 296"/>
          <p:cNvGraphicFramePr>
            <a:graphicFrameLocks noChangeAspect="1"/>
          </p:cNvGraphicFramePr>
          <p:nvPr/>
        </p:nvGraphicFramePr>
        <p:xfrm>
          <a:off x="2708275" y="3808413"/>
          <a:ext cx="1008063" cy="323850"/>
        </p:xfrm>
        <a:graphic>
          <a:graphicData uri="http://schemas.openxmlformats.org/presentationml/2006/ole">
            <p:oleObj spid="_x0000_s2344" name="方程式" r:id="rId8" imgW="1333440" imgH="431640" progId="Equation.3">
              <p:embed/>
            </p:oleObj>
          </a:graphicData>
        </a:graphic>
      </p:graphicFrame>
      <p:graphicFrame>
        <p:nvGraphicFramePr>
          <p:cNvPr id="2345" name="Object 297"/>
          <p:cNvGraphicFramePr>
            <a:graphicFrameLocks noChangeAspect="1"/>
          </p:cNvGraphicFramePr>
          <p:nvPr/>
        </p:nvGraphicFramePr>
        <p:xfrm>
          <a:off x="2714625" y="4159250"/>
          <a:ext cx="935038" cy="366713"/>
        </p:xfrm>
        <a:graphic>
          <a:graphicData uri="http://schemas.openxmlformats.org/presentationml/2006/ole">
            <p:oleObj spid="_x0000_s2345" name="方程式" r:id="rId9" imgW="1091880" imgH="431640" progId="Equation.3">
              <p:embed/>
            </p:oleObj>
          </a:graphicData>
        </a:graphic>
      </p:graphicFrame>
      <p:sp>
        <p:nvSpPr>
          <p:cNvPr id="2352" name="Text Box 304"/>
          <p:cNvSpPr txBox="1">
            <a:spLocks noChangeArrowheads="1"/>
          </p:cNvSpPr>
          <p:nvPr/>
        </p:nvSpPr>
        <p:spPr bwMode="auto">
          <a:xfrm>
            <a:off x="144463" y="3384550"/>
            <a:ext cx="1800225" cy="214313"/>
          </a:xfrm>
          <a:prstGeom prst="rect">
            <a:avLst/>
          </a:prstGeom>
          <a:noFill/>
          <a:ln w="9525">
            <a:noFill/>
            <a:miter lim="800000"/>
            <a:headEnd/>
            <a:tailEnd/>
          </a:ln>
          <a:effectLst/>
        </p:spPr>
        <p:txBody>
          <a:bodyPr>
            <a:spAutoFit/>
          </a:bodyPr>
          <a:lstStyle/>
          <a:p>
            <a:pPr algn="just">
              <a:spcBef>
                <a:spcPct val="50000"/>
              </a:spcBef>
            </a:pPr>
            <a:r>
              <a:rPr lang="en-US" altLang="zh-TW" sz="800">
                <a:latin typeface="Arial" pitchFamily="34" charset="0"/>
              </a:rPr>
              <a:t>Pseudo-second-order kinetic model</a:t>
            </a:r>
          </a:p>
        </p:txBody>
      </p:sp>
      <p:sp>
        <p:nvSpPr>
          <p:cNvPr id="2353" name="Text Box 305"/>
          <p:cNvSpPr txBox="1">
            <a:spLocks noChangeArrowheads="1"/>
          </p:cNvSpPr>
          <p:nvPr/>
        </p:nvSpPr>
        <p:spPr bwMode="auto">
          <a:xfrm>
            <a:off x="2060575" y="3376613"/>
            <a:ext cx="1295400" cy="214312"/>
          </a:xfrm>
          <a:prstGeom prst="rect">
            <a:avLst/>
          </a:prstGeom>
          <a:noFill/>
          <a:ln w="9525">
            <a:noFill/>
            <a:miter lim="800000"/>
            <a:headEnd/>
            <a:tailEnd/>
          </a:ln>
          <a:effectLst/>
        </p:spPr>
        <p:txBody>
          <a:bodyPr>
            <a:spAutoFit/>
          </a:bodyPr>
          <a:lstStyle/>
          <a:p>
            <a:pPr>
              <a:spcBef>
                <a:spcPct val="50000"/>
              </a:spcBef>
            </a:pPr>
            <a:r>
              <a:rPr lang="en-US" altLang="zh-TW" sz="800">
                <a:latin typeface="Arial" pitchFamily="34" charset="0"/>
              </a:rPr>
              <a:t>Mass balance equation</a:t>
            </a:r>
          </a:p>
        </p:txBody>
      </p:sp>
      <p:graphicFrame>
        <p:nvGraphicFramePr>
          <p:cNvPr id="2357" name="Object 309"/>
          <p:cNvGraphicFramePr>
            <a:graphicFrameLocks noChangeAspect="1"/>
          </p:cNvGraphicFramePr>
          <p:nvPr/>
        </p:nvGraphicFramePr>
        <p:xfrm>
          <a:off x="196850" y="4533900"/>
          <a:ext cx="3213100" cy="758825"/>
        </p:xfrm>
        <a:graphic>
          <a:graphicData uri="http://schemas.openxmlformats.org/presentationml/2006/ole">
            <p:oleObj spid="_x0000_s2357" name="方程式" r:id="rId10" imgW="4152900" imgH="977900" progId="Equation.3">
              <p:embed/>
            </p:oleObj>
          </a:graphicData>
        </a:graphic>
      </p:graphicFrame>
      <p:graphicFrame>
        <p:nvGraphicFramePr>
          <p:cNvPr id="2359" name="Object 311"/>
          <p:cNvGraphicFramePr>
            <a:graphicFrameLocks noChangeAspect="1"/>
          </p:cNvGraphicFramePr>
          <p:nvPr/>
        </p:nvGraphicFramePr>
        <p:xfrm>
          <a:off x="188913" y="5330825"/>
          <a:ext cx="2755900" cy="754063"/>
        </p:xfrm>
        <a:graphic>
          <a:graphicData uri="http://schemas.openxmlformats.org/presentationml/2006/ole">
            <p:oleObj spid="_x0000_s2359" name="方程式" r:id="rId11" imgW="3479800" imgH="952500" progId="Equation.3">
              <p:embed/>
            </p:oleObj>
          </a:graphicData>
        </a:graphic>
      </p:graphicFrame>
      <p:grpSp>
        <p:nvGrpSpPr>
          <p:cNvPr id="2370" name="Group 322"/>
          <p:cNvGrpSpPr>
            <a:grpSpLocks/>
          </p:cNvGrpSpPr>
          <p:nvPr/>
        </p:nvGrpSpPr>
        <p:grpSpPr bwMode="auto">
          <a:xfrm>
            <a:off x="3716338" y="4024313"/>
            <a:ext cx="3076575" cy="2347912"/>
            <a:chOff x="2346" y="2517"/>
            <a:chExt cx="1938" cy="1479"/>
          </a:xfrm>
        </p:grpSpPr>
        <p:sp>
          <p:nvSpPr>
            <p:cNvPr id="2241" name="Text Box 193"/>
            <p:cNvSpPr txBox="1">
              <a:spLocks noChangeArrowheads="1"/>
            </p:cNvSpPr>
            <p:nvPr/>
          </p:nvSpPr>
          <p:spPr bwMode="auto">
            <a:xfrm>
              <a:off x="2388" y="2517"/>
              <a:ext cx="1859" cy="212"/>
            </a:xfrm>
            <a:prstGeom prst="rect">
              <a:avLst/>
            </a:prstGeom>
            <a:noFill/>
            <a:ln w="9525">
              <a:noFill/>
              <a:miter lim="800000"/>
              <a:headEnd/>
              <a:tailEnd/>
            </a:ln>
            <a:effectLst/>
          </p:spPr>
          <p:txBody>
            <a:bodyPr>
              <a:spAutoFit/>
            </a:bodyPr>
            <a:lstStyle/>
            <a:p>
              <a:pPr>
                <a:spcBef>
                  <a:spcPct val="50000"/>
                </a:spcBef>
              </a:pPr>
              <a:r>
                <a:rPr lang="en-US" altLang="zh-TW" sz="800">
                  <a:latin typeface="Arial" pitchFamily="34" charset="0"/>
                </a:rPr>
                <a:t>Figure 1: Comparison of 95% cadmium removal time of each stage in two-stage process</a:t>
              </a:r>
            </a:p>
          </p:txBody>
        </p:sp>
        <p:graphicFrame>
          <p:nvGraphicFramePr>
            <p:cNvPr id="2361" name="Object 313"/>
            <p:cNvGraphicFramePr>
              <a:graphicFrameLocks noChangeAspect="1"/>
            </p:cNvGraphicFramePr>
            <p:nvPr/>
          </p:nvGraphicFramePr>
          <p:xfrm>
            <a:off x="2346" y="2694"/>
            <a:ext cx="1938" cy="1302"/>
          </p:xfrm>
          <a:graphic>
            <a:graphicData uri="http://schemas.openxmlformats.org/presentationml/2006/ole">
              <p:oleObj spid="_x0000_s2361" name="圖表" r:id="rId12" imgW="6153302" imgH="4134002" progId="Excel.Chart.8">
                <p:embed/>
              </p:oleObj>
            </a:graphicData>
          </a:graphic>
        </p:graphicFrame>
      </p:grpSp>
      <p:grpSp>
        <p:nvGrpSpPr>
          <p:cNvPr id="2367" name="Group 319"/>
          <p:cNvGrpSpPr>
            <a:grpSpLocks/>
          </p:cNvGrpSpPr>
          <p:nvPr/>
        </p:nvGrpSpPr>
        <p:grpSpPr bwMode="auto">
          <a:xfrm>
            <a:off x="3789363" y="6462713"/>
            <a:ext cx="2878137" cy="1422400"/>
            <a:chOff x="2387" y="3760"/>
            <a:chExt cx="1813" cy="896"/>
          </a:xfrm>
        </p:grpSpPr>
        <p:sp>
          <p:nvSpPr>
            <p:cNvPr id="2238" name="Text Box 190"/>
            <p:cNvSpPr txBox="1">
              <a:spLocks noChangeArrowheads="1"/>
            </p:cNvSpPr>
            <p:nvPr/>
          </p:nvSpPr>
          <p:spPr bwMode="auto">
            <a:xfrm>
              <a:off x="2387" y="3760"/>
              <a:ext cx="1769" cy="212"/>
            </a:xfrm>
            <a:prstGeom prst="rect">
              <a:avLst/>
            </a:prstGeom>
            <a:noFill/>
            <a:ln w="9525">
              <a:noFill/>
              <a:miter lim="800000"/>
              <a:headEnd/>
              <a:tailEnd/>
            </a:ln>
            <a:effectLst/>
          </p:spPr>
          <p:txBody>
            <a:bodyPr>
              <a:spAutoFit/>
            </a:bodyPr>
            <a:lstStyle/>
            <a:p>
              <a:pPr algn="just">
                <a:spcBef>
                  <a:spcPct val="50000"/>
                </a:spcBef>
              </a:pPr>
              <a:r>
                <a:rPr lang="en-US" altLang="zh-TW" sz="800">
                  <a:latin typeface="Arial" pitchFamily="34" charset="0"/>
                </a:rPr>
                <a:t>Table 1. Parameters for effect of initial concentration on the Cd(II)/tree fern system</a:t>
              </a:r>
            </a:p>
          </p:txBody>
        </p:sp>
        <p:graphicFrame>
          <p:nvGraphicFramePr>
            <p:cNvPr id="2366" name="Object 318"/>
            <p:cNvGraphicFramePr>
              <a:graphicFrameLocks noChangeAspect="1"/>
            </p:cNvGraphicFramePr>
            <p:nvPr/>
          </p:nvGraphicFramePr>
          <p:xfrm>
            <a:off x="2442" y="3972"/>
            <a:ext cx="1758" cy="684"/>
          </p:xfrm>
          <a:graphic>
            <a:graphicData uri="http://schemas.openxmlformats.org/presentationml/2006/ole">
              <p:oleObj spid="_x0000_s2366" name="文件" r:id="rId13" imgW="2796863" imgH="1090535" progId="Word.Document.8">
                <p:embed/>
              </p:oleObj>
            </a:graphicData>
          </a:graphic>
        </p:graphicFrame>
      </p:grpSp>
      <p:grpSp>
        <p:nvGrpSpPr>
          <p:cNvPr id="2369" name="Group 321"/>
          <p:cNvGrpSpPr>
            <a:grpSpLocks/>
          </p:cNvGrpSpPr>
          <p:nvPr/>
        </p:nvGrpSpPr>
        <p:grpSpPr bwMode="auto">
          <a:xfrm>
            <a:off x="188913" y="6156325"/>
            <a:ext cx="3533775" cy="2787650"/>
            <a:chOff x="73" y="3911"/>
            <a:chExt cx="2226" cy="1756"/>
          </a:xfrm>
        </p:grpSpPr>
        <p:sp>
          <p:nvSpPr>
            <p:cNvPr id="2222" name="Text Box 174"/>
            <p:cNvSpPr txBox="1">
              <a:spLocks noChangeArrowheads="1"/>
            </p:cNvSpPr>
            <p:nvPr/>
          </p:nvSpPr>
          <p:spPr bwMode="auto">
            <a:xfrm>
              <a:off x="107" y="3911"/>
              <a:ext cx="2132" cy="212"/>
            </a:xfrm>
            <a:prstGeom prst="rect">
              <a:avLst/>
            </a:prstGeom>
            <a:noFill/>
            <a:ln w="9525">
              <a:noFill/>
              <a:miter lim="800000"/>
              <a:headEnd/>
              <a:tailEnd/>
            </a:ln>
            <a:effectLst/>
          </p:spPr>
          <p:txBody>
            <a:bodyPr>
              <a:spAutoFit/>
            </a:bodyPr>
            <a:lstStyle/>
            <a:p>
              <a:pPr>
                <a:spcBef>
                  <a:spcPct val="50000"/>
                </a:spcBef>
              </a:pPr>
              <a:r>
                <a:rPr lang="en-US" altLang="zh-TW" sz="800">
                  <a:latin typeface="Arial" pitchFamily="34" charset="0"/>
                </a:rPr>
                <a:t>Table 1. Minimum contact time for various percentage cadmium removal in a two-stage process</a:t>
              </a:r>
            </a:p>
          </p:txBody>
        </p:sp>
        <p:graphicFrame>
          <p:nvGraphicFramePr>
            <p:cNvPr id="2368" name="Object 320"/>
            <p:cNvGraphicFramePr>
              <a:graphicFrameLocks noChangeAspect="1"/>
            </p:cNvGraphicFramePr>
            <p:nvPr/>
          </p:nvGraphicFramePr>
          <p:xfrm>
            <a:off x="73" y="4059"/>
            <a:ext cx="2226" cy="1608"/>
          </p:xfrm>
          <a:graphic>
            <a:graphicData uri="http://schemas.openxmlformats.org/presentationml/2006/ole">
              <p:oleObj spid="_x0000_s2368" name="圖表" r:id="rId14" imgW="7210349" imgH="5210251" progId="Excel.Chart.8">
                <p:embed/>
              </p:oleObj>
            </a:graphicData>
          </a:graphic>
        </p:graphicFrame>
      </p:grpSp>
    </p:spTree>
  </p:cSld>
  <p:clrMapOvr>
    <a:masterClrMapping/>
  </p:clrMapOvr>
</p:sld>
</file>

<file path=ppt/theme/theme1.xml><?xml version="1.0" encoding="utf-8"?>
<a:theme xmlns:a="http://schemas.openxmlformats.org/drawingml/2006/main" name="預設簡報設計">
  <a:themeElements>
    <a:clrScheme name="預設簡報設計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預設簡報設計">
      <a:majorFont>
        <a:latin typeface="Times New Roman"/>
        <a:ea typeface="新細明體"/>
        <a:cs typeface=""/>
      </a:majorFont>
      <a:minorFont>
        <a:latin typeface="Times New Roman"/>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預設簡報設計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預設簡報設計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481</TotalTime>
  <Words>392</Words>
  <Application>Microsoft Office PowerPoint</Application>
  <PresentationFormat>如螢幕大小 (4:3)</PresentationFormat>
  <Paragraphs>34</Paragraphs>
  <Slides>1</Slides>
  <Notes>0</Notes>
  <HiddenSlides>0</HiddenSlides>
  <MMClips>0</MMClips>
  <ScaleCrop>false</ScaleCrop>
  <HeadingPairs>
    <vt:vector size="8" baseType="variant">
      <vt:variant>
        <vt:lpstr>使用字型</vt:lpstr>
      </vt:variant>
      <vt:variant>
        <vt:i4>8</vt:i4>
      </vt:variant>
      <vt:variant>
        <vt:lpstr>佈景主題</vt:lpstr>
      </vt:variant>
      <vt:variant>
        <vt:i4>1</vt:i4>
      </vt:variant>
      <vt:variant>
        <vt:lpstr>內嵌 OLE 伺服程式</vt:lpstr>
      </vt:variant>
      <vt:variant>
        <vt:i4>3</vt:i4>
      </vt:variant>
      <vt:variant>
        <vt:lpstr>投影片標題</vt:lpstr>
      </vt:variant>
      <vt:variant>
        <vt:i4>1</vt:i4>
      </vt:variant>
    </vt:vector>
  </HeadingPairs>
  <TitlesOfParts>
    <vt:vector size="13" baseType="lpstr">
      <vt:lpstr>Times New Roman</vt:lpstr>
      <vt:lpstr>新細明體</vt:lpstr>
      <vt:lpstr>Arial</vt:lpstr>
      <vt:lpstr>Wingdings</vt:lpstr>
      <vt:lpstr>標楷體</vt:lpstr>
      <vt:lpstr>Times-Bold</vt:lpstr>
      <vt:lpstr>AdvTimes-b</vt:lpstr>
      <vt:lpstr>Symbol</vt:lpstr>
      <vt:lpstr>預設簡報設計</vt:lpstr>
      <vt:lpstr>Microsoft 方程式編輯器 3.0</vt:lpstr>
      <vt:lpstr>Microsoft Office Excel 圖表</vt:lpstr>
      <vt:lpstr>Microsoft Word 文件</vt:lpstr>
      <vt:lpstr>投影片 1</vt:lpstr>
    </vt:vector>
  </TitlesOfParts>
  <Company>tmu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Two-stage batch adsorber design using pseudo-second-order kinetic model for the adsorption of cadmium ions onto tree ferm</dc:title>
  <dc:creator>YSHo</dc:creator>
  <cp:lastModifiedBy>YSHo</cp:lastModifiedBy>
  <cp:revision>85</cp:revision>
  <dcterms:created xsi:type="dcterms:W3CDTF">2003-05-07T02:06:08Z</dcterms:created>
  <dcterms:modified xsi:type="dcterms:W3CDTF">2014-05-30T01:27:35Z</dcterms:modified>
</cp:coreProperties>
</file>